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435" r:id="rId3"/>
    <p:sldId id="458" r:id="rId4"/>
    <p:sldId id="436" r:id="rId5"/>
    <p:sldId id="347" r:id="rId6"/>
    <p:sldId id="430" r:id="rId7"/>
    <p:sldId id="432" r:id="rId8"/>
    <p:sldId id="431" r:id="rId9"/>
    <p:sldId id="448" r:id="rId10"/>
    <p:sldId id="429" r:id="rId11"/>
    <p:sldId id="391" r:id="rId12"/>
    <p:sldId id="322" r:id="rId13"/>
    <p:sldId id="323" r:id="rId14"/>
    <p:sldId id="350" r:id="rId15"/>
    <p:sldId id="419" r:id="rId16"/>
    <p:sldId id="420" r:id="rId17"/>
    <p:sldId id="365" r:id="rId18"/>
    <p:sldId id="444" r:id="rId19"/>
    <p:sldId id="445" r:id="rId20"/>
    <p:sldId id="449" r:id="rId21"/>
    <p:sldId id="457" r:id="rId22"/>
    <p:sldId id="460" r:id="rId23"/>
    <p:sldId id="461" r:id="rId24"/>
    <p:sldId id="394" r:id="rId25"/>
    <p:sldId id="395" r:id="rId2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ürgen Großmann" initials="jg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C5C"/>
    <a:srgbClr val="336699"/>
    <a:srgbClr val="CCFFCC"/>
    <a:srgbClr val="DE101D"/>
    <a:srgbClr val="AEC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1" autoAdjust="0"/>
    <p:restoredTop sz="95261" autoAdjust="0"/>
  </p:normalViewPr>
  <p:slideViewPr>
    <p:cSldViewPr>
      <p:cViewPr>
        <p:scale>
          <a:sx n="75" d="100"/>
          <a:sy n="75" d="100"/>
        </p:scale>
        <p:origin x="-840" y="-24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F3A1CC-8778-4E7D-9779-3132C041F5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982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3E507-14DA-4FD3-8109-AF5855FDFA90}" type="slidenum">
              <a:rPr lang="de-DE" smtClean="0">
                <a:cs typeface="Tahoma" pitchFamily="34" charset="0"/>
              </a:rPr>
              <a:pPr/>
              <a:t>1</a:t>
            </a:fld>
            <a:endParaRPr lang="de-DE" dirty="0" smtClean="0">
              <a:cs typeface="Tahoma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3A1CC-8778-4E7D-9779-3132C041F50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>
                <a:latin typeface="Times New Roman" pitchFamily="-109" charset="0"/>
              </a:rPr>
              <a:t>Intention:</a:t>
            </a:r>
          </a:p>
          <a:p>
            <a:r>
              <a:rPr lang="de-DE" dirty="0" err="1" smtClean="0">
                <a:latin typeface="Times New Roman" pitchFamily="-109" charset="0"/>
              </a:rPr>
              <a:t>Provide</a:t>
            </a:r>
            <a:r>
              <a:rPr lang="de-DE" dirty="0" smtClean="0">
                <a:latin typeface="Times New Roman" pitchFamily="-109" charset="0"/>
              </a:rPr>
              <a:t> an </a:t>
            </a:r>
            <a:r>
              <a:rPr lang="de-DE" dirty="0" err="1" smtClean="0">
                <a:latin typeface="Times New Roman" pitchFamily="-109" charset="0"/>
              </a:rPr>
              <a:t>overview</a:t>
            </a:r>
            <a:r>
              <a:rPr lang="de-DE" dirty="0" smtClean="0">
                <a:latin typeface="Times New Roman" pitchFamily="-109" charset="0"/>
              </a:rPr>
              <a:t> </a:t>
            </a:r>
            <a:r>
              <a:rPr lang="de-DE" dirty="0" err="1" smtClean="0">
                <a:latin typeface="Times New Roman" pitchFamily="-109" charset="0"/>
              </a:rPr>
              <a:t>over</a:t>
            </a:r>
            <a:r>
              <a:rPr lang="de-DE" dirty="0" smtClean="0">
                <a:latin typeface="Times New Roman" pitchFamily="-109" charset="0"/>
              </a:rPr>
              <a:t> </a:t>
            </a:r>
            <a:r>
              <a:rPr lang="de-DE" dirty="0" err="1" smtClean="0">
                <a:latin typeface="Times New Roman" pitchFamily="-109" charset="0"/>
              </a:rPr>
              <a:t>the</a:t>
            </a:r>
            <a:r>
              <a:rPr lang="de-DE" dirty="0" smtClean="0">
                <a:latin typeface="Times New Roman" pitchFamily="-109" charset="0"/>
              </a:rPr>
              <a:t> </a:t>
            </a:r>
            <a:r>
              <a:rPr lang="de-DE" dirty="0" err="1" smtClean="0">
                <a:latin typeface="Times New Roman" pitchFamily="-109" charset="0"/>
              </a:rPr>
              <a:t>basic</a:t>
            </a:r>
            <a:r>
              <a:rPr lang="de-DE" dirty="0" smtClean="0">
                <a:latin typeface="Times New Roman" pitchFamily="-109" charset="0"/>
              </a:rPr>
              <a:t> </a:t>
            </a:r>
            <a:r>
              <a:rPr lang="de-DE" dirty="0" err="1" smtClean="0">
                <a:latin typeface="Times New Roman" pitchFamily="-109" charset="0"/>
              </a:rPr>
              <a:t>means</a:t>
            </a:r>
            <a:r>
              <a:rPr lang="de-DE" dirty="0" smtClean="0">
                <a:latin typeface="Times New Roman" pitchFamily="-109" charset="0"/>
              </a:rPr>
              <a:t> </a:t>
            </a:r>
            <a:r>
              <a:rPr lang="de-DE" dirty="0" err="1" smtClean="0">
                <a:latin typeface="Times New Roman" pitchFamily="-109" charset="0"/>
              </a:rPr>
              <a:t>of</a:t>
            </a:r>
            <a:r>
              <a:rPr lang="de-DE" dirty="0" smtClean="0">
                <a:latin typeface="Times New Roman" pitchFamily="-109" charset="0"/>
              </a:rPr>
              <a:t> </a:t>
            </a:r>
            <a:r>
              <a:rPr lang="de-DE" dirty="0" err="1" smtClean="0">
                <a:latin typeface="Times New Roman" pitchFamily="-109" charset="0"/>
              </a:rPr>
              <a:t>Continuous</a:t>
            </a:r>
            <a:r>
              <a:rPr lang="de-DE" dirty="0" smtClean="0">
                <a:latin typeface="Times New Roman" pitchFamily="-109" charset="0"/>
              </a:rPr>
              <a:t> TTCN-3</a:t>
            </a:r>
          </a:p>
          <a:p>
            <a:endParaRPr lang="en-US" dirty="0" smtClean="0">
              <a:latin typeface="Times New Roman" pitchFamily="-109" charset="0"/>
            </a:endParaRPr>
          </a:p>
          <a:p>
            <a:r>
              <a:rPr lang="en-US" dirty="0" smtClean="0">
                <a:latin typeface="Times New Roman" pitchFamily="-109" charset="0"/>
              </a:rPr>
              <a:t>Additional Explanation:</a:t>
            </a:r>
          </a:p>
          <a:p>
            <a:endParaRPr lang="en-US" dirty="0" smtClean="0">
              <a:latin typeface="Times New Roman" pitchFamily="-109" charset="0"/>
            </a:endParaRPr>
          </a:p>
          <a:p>
            <a:r>
              <a:rPr lang="en-US" dirty="0" smtClean="0">
                <a:latin typeface="Times New Roman" pitchFamily="-109" charset="0"/>
              </a:rPr>
              <a:t>Stream:</a:t>
            </a:r>
          </a:p>
          <a:p>
            <a:r>
              <a:rPr lang="en-US" dirty="0" smtClean="0">
                <a:latin typeface="Times New Roman" pitchFamily="-109" charset="0"/>
              </a:rPr>
              <a:t>A stream is a </a:t>
            </a:r>
            <a:r>
              <a:rPr lang="en-US" dirty="0" err="1" smtClean="0">
                <a:latin typeface="Times New Roman" pitchFamily="-109" charset="0"/>
              </a:rPr>
              <a:t>ow</a:t>
            </a:r>
            <a:r>
              <a:rPr lang="en-US" dirty="0" smtClean="0">
                <a:latin typeface="Times New Roman" pitchFamily="-109" charset="0"/>
              </a:rPr>
              <a:t> of data over time, which has a data</a:t>
            </a:r>
          </a:p>
          <a:p>
            <a:r>
              <a:rPr lang="en-US" dirty="0" smtClean="0">
                <a:latin typeface="Times New Roman" pitchFamily="-109" charset="0"/>
              </a:rPr>
              <a:t>value being </a:t>
            </a:r>
            <a:r>
              <a:rPr lang="en-US" dirty="0" err="1" smtClean="0">
                <a:latin typeface="Times New Roman" pitchFamily="-109" charset="0"/>
              </a:rPr>
              <a:t>dened</a:t>
            </a:r>
            <a:r>
              <a:rPr lang="en-US" dirty="0" smtClean="0">
                <a:latin typeface="Times New Roman" pitchFamily="-109" charset="0"/>
              </a:rPr>
              <a:t> for every point in time  the stream</a:t>
            </a:r>
          </a:p>
          <a:p>
            <a:r>
              <a:rPr lang="de-DE" dirty="0" err="1" smtClean="0">
                <a:latin typeface="Times New Roman" pitchFamily="-109" charset="0"/>
              </a:rPr>
              <a:t>elements</a:t>
            </a:r>
            <a:r>
              <a:rPr lang="de-DE" dirty="0" smtClean="0">
                <a:latin typeface="Times New Roman" pitchFamily="-109" charset="0"/>
              </a:rPr>
              <a:t>. </a:t>
            </a:r>
            <a:r>
              <a:rPr lang="en-US" dirty="0" smtClean="0">
                <a:latin typeface="Times New Roman" pitchFamily="-109" charset="0"/>
              </a:rPr>
              <a:t>We </a:t>
            </a:r>
            <a:r>
              <a:rPr lang="en-US" dirty="0" err="1" smtClean="0">
                <a:latin typeface="Times New Roman" pitchFamily="-109" charset="0"/>
              </a:rPr>
              <a:t>dene</a:t>
            </a:r>
            <a:r>
              <a:rPr lang="en-US" dirty="0" smtClean="0">
                <a:latin typeface="Times New Roman" pitchFamily="-109" charset="0"/>
              </a:rPr>
              <a:t> streams relative to a sample that </a:t>
            </a:r>
            <a:r>
              <a:rPr lang="en-US" dirty="0" err="1" smtClean="0">
                <a:latin typeface="Times New Roman" pitchFamily="-109" charset="0"/>
              </a:rPr>
              <a:t>repre</a:t>
            </a:r>
            <a:r>
              <a:rPr lang="en-US" dirty="0" smtClean="0">
                <a:latin typeface="Times New Roman" pitchFamily="-109" charset="0"/>
              </a:rPr>
              <a:t>-</a:t>
            </a:r>
          </a:p>
          <a:p>
            <a:r>
              <a:rPr lang="en-US" dirty="0" err="1" smtClean="0">
                <a:latin typeface="Times New Roman" pitchFamily="-109" charset="0"/>
              </a:rPr>
              <a:t>sents</a:t>
            </a:r>
            <a:r>
              <a:rPr lang="en-US" dirty="0" smtClean="0">
                <a:latin typeface="Times New Roman" pitchFamily="-109" charset="0"/>
              </a:rPr>
              <a:t> global time. In contrast to scalar values, a stream [2,9] represents the whole allocation history</a:t>
            </a:r>
          </a:p>
          <a:p>
            <a:r>
              <a:rPr lang="en-US" dirty="0" smtClean="0">
                <a:latin typeface="Times New Roman" pitchFamily="-109" charset="0"/>
              </a:rPr>
              <a:t>applied to a port. In CTTCN-3 the term stream is used to denote the data</a:t>
            </a:r>
          </a:p>
          <a:p>
            <a:r>
              <a:rPr lang="en-US" dirty="0" smtClean="0">
                <a:latin typeface="Times New Roman" pitchFamily="-109" charset="0"/>
              </a:rPr>
              <a:t>structure that describes the complete history of data that yield</a:t>
            </a:r>
          </a:p>
          <a:p>
            <a:r>
              <a:rPr lang="en-US" dirty="0" smtClean="0">
                <a:latin typeface="Times New Roman" pitchFamily="-109" charset="0"/>
              </a:rPr>
              <a:t>as allocation of a certain port </a:t>
            </a:r>
            <a:r>
              <a:rPr lang="en-US" dirty="0" err="1" smtClean="0">
                <a:latin typeface="Times New Roman" pitchFamily="-109" charset="0"/>
              </a:rPr>
              <a:t>xn</a:t>
            </a:r>
            <a:r>
              <a:rPr lang="en-US" dirty="0" smtClean="0">
                <a:latin typeface="Times New Roman" pitchFamily="-109" charset="0"/>
              </a:rPr>
              <a:t>; </a:t>
            </a:r>
            <a:r>
              <a:rPr lang="en-US" dirty="0" err="1" smtClean="0">
                <a:latin typeface="Times New Roman" pitchFamily="-109" charset="0"/>
              </a:rPr>
              <a:t>ym</a:t>
            </a:r>
            <a:r>
              <a:rPr lang="en-US" dirty="0" smtClean="0">
                <a:latin typeface="Times New Roman" pitchFamily="-109" charset="0"/>
              </a:rPr>
              <a:t>.</a:t>
            </a:r>
          </a:p>
          <a:p>
            <a:r>
              <a:rPr lang="en-US" dirty="0" smtClean="0">
                <a:latin typeface="Times New Roman" pitchFamily="-109" charset="0"/>
              </a:rPr>
              <a:t>As scalar types, all TTCN-3 base types and user-</a:t>
            </a:r>
            <a:r>
              <a:rPr lang="en-US" dirty="0" err="1" smtClean="0">
                <a:latin typeface="Times New Roman" pitchFamily="-109" charset="0"/>
              </a:rPr>
              <a:t>dened</a:t>
            </a:r>
            <a:r>
              <a:rPr lang="en-US" dirty="0" smtClean="0">
                <a:latin typeface="Times New Roman" pitchFamily="-109" charset="0"/>
              </a:rPr>
              <a:t> structured types</a:t>
            </a:r>
          </a:p>
          <a:p>
            <a:r>
              <a:rPr lang="en-US" dirty="0" smtClean="0">
                <a:latin typeface="Times New Roman" pitchFamily="-109" charset="0"/>
              </a:rPr>
              <a:t>(and their restrictions) are allowed. </a:t>
            </a:r>
          </a:p>
          <a:p>
            <a:endParaRPr lang="en-US" dirty="0" smtClean="0">
              <a:latin typeface="Times New Roman" pitchFamily="-109" charset="0"/>
            </a:endParaRPr>
          </a:p>
          <a:p>
            <a:r>
              <a:rPr lang="en-US" dirty="0" smtClean="0">
                <a:latin typeface="Times New Roman" pitchFamily="-109" charset="0"/>
              </a:rPr>
              <a:t>Stream Templates</a:t>
            </a:r>
          </a:p>
          <a:p>
            <a:r>
              <a:rPr lang="en-US" dirty="0" smtClean="0">
                <a:latin typeface="Times New Roman" pitchFamily="-109" charset="0"/>
              </a:rPr>
              <a:t>In TTCN-3, especially for the </a:t>
            </a:r>
            <a:r>
              <a:rPr lang="en-US" dirty="0" err="1" smtClean="0">
                <a:latin typeface="Times New Roman" pitchFamily="-109" charset="0"/>
              </a:rPr>
              <a:t>denition</a:t>
            </a:r>
            <a:r>
              <a:rPr lang="en-US" dirty="0" smtClean="0">
                <a:latin typeface="Times New Roman" pitchFamily="-109" charset="0"/>
              </a:rPr>
              <a:t> of reference </a:t>
            </a:r>
            <a:r>
              <a:rPr lang="en-US" dirty="0" err="1" smtClean="0">
                <a:latin typeface="Times New Roman" pitchFamily="-109" charset="0"/>
              </a:rPr>
              <a:t>val</a:t>
            </a:r>
            <a:r>
              <a:rPr lang="en-US" dirty="0" smtClean="0">
                <a:latin typeface="Times New Roman" pitchFamily="-109" charset="0"/>
              </a:rPr>
              <a:t>-</a:t>
            </a:r>
          </a:p>
          <a:p>
            <a:r>
              <a:rPr lang="en-US" dirty="0" err="1" smtClean="0">
                <a:latin typeface="Times New Roman" pitchFamily="-109" charset="0"/>
              </a:rPr>
              <a:t>ues</a:t>
            </a:r>
            <a:r>
              <a:rPr lang="en-US" dirty="0" smtClean="0">
                <a:latin typeface="Times New Roman" pitchFamily="-109" charset="0"/>
              </a:rPr>
              <a:t> and value sets, the use of templates is encouraged.</a:t>
            </a:r>
          </a:p>
          <a:p>
            <a:r>
              <a:rPr lang="en-US" dirty="0" smtClean="0">
                <a:latin typeface="Times New Roman" pitchFamily="-109" charset="0"/>
              </a:rPr>
              <a:t>A template </a:t>
            </a:r>
            <a:r>
              <a:rPr lang="en-US" dirty="0" err="1" smtClean="0">
                <a:latin typeface="Times New Roman" pitchFamily="-109" charset="0"/>
              </a:rPr>
              <a:t>denes</a:t>
            </a:r>
            <a:r>
              <a:rPr lang="en-US" dirty="0" smtClean="0">
                <a:latin typeface="Times New Roman" pitchFamily="-109" charset="0"/>
              </a:rPr>
              <a:t> a pattern for the characterization of</a:t>
            </a:r>
          </a:p>
          <a:p>
            <a:r>
              <a:rPr lang="en-US" dirty="0" smtClean="0">
                <a:latin typeface="Times New Roman" pitchFamily="-109" charset="0"/>
              </a:rPr>
              <a:t>values of a given type. Templates are generally applicable to streams of the same type or of</a:t>
            </a:r>
          </a:p>
          <a:p>
            <a:r>
              <a:rPr lang="en-US" dirty="0" smtClean="0">
                <a:latin typeface="Times New Roman" pitchFamily="-109" charset="0"/>
              </a:rPr>
              <a:t>compatible type4. In CTTCN-3 the application of a template to a stream or a</a:t>
            </a:r>
          </a:p>
          <a:p>
            <a:r>
              <a:rPr lang="en-US" dirty="0" smtClean="0">
                <a:latin typeface="Times New Roman" pitchFamily="-109" charset="0"/>
              </a:rPr>
              <a:t>stream port is carried out by either a sense statement (for the on-line evaluation</a:t>
            </a:r>
          </a:p>
          <a:p>
            <a:r>
              <a:rPr lang="en-US" dirty="0" smtClean="0">
                <a:latin typeface="Times New Roman" pitchFamily="-109" charset="0"/>
              </a:rPr>
              <a:t>of ports) or a match statement (for the </a:t>
            </a:r>
            <a:r>
              <a:rPr lang="en-US" dirty="0" err="1" smtClean="0">
                <a:latin typeface="Times New Roman" pitchFamily="-109" charset="0"/>
              </a:rPr>
              <a:t>oine</a:t>
            </a:r>
            <a:r>
              <a:rPr lang="en-US" dirty="0" smtClean="0">
                <a:latin typeface="Times New Roman" pitchFamily="-109" charset="0"/>
              </a:rPr>
              <a:t> evaluation of the data structure</a:t>
            </a:r>
          </a:p>
          <a:p>
            <a:r>
              <a:rPr lang="de-DE" dirty="0" err="1" smtClean="0">
                <a:latin typeface="Times New Roman" pitchFamily="-109" charset="0"/>
              </a:rPr>
              <a:t>stream</a:t>
            </a:r>
            <a:r>
              <a:rPr lang="de-DE" dirty="0" smtClean="0">
                <a:latin typeface="Times New Roman" pitchFamily="-109" charset="0"/>
              </a:rPr>
              <a:t>).</a:t>
            </a:r>
          </a:p>
          <a:p>
            <a:endParaRPr lang="de-DE" dirty="0" smtClean="0">
              <a:latin typeface="Times New Roman" pitchFamily="-109" charset="0"/>
            </a:endParaRPr>
          </a:p>
          <a:p>
            <a:r>
              <a:rPr lang="en-US" dirty="0" smtClean="0">
                <a:latin typeface="Times New Roman" pitchFamily="-109" charset="0"/>
              </a:rPr>
              <a:t>Time:</a:t>
            </a:r>
          </a:p>
          <a:p>
            <a:r>
              <a:rPr lang="en-US" dirty="0" smtClean="0">
                <a:latin typeface="Times New Roman" pitchFamily="-109" charset="0"/>
              </a:rPr>
              <a:t>The notion of time is crucial for testing continuous or</a:t>
            </a:r>
          </a:p>
          <a:p>
            <a:r>
              <a:rPr lang="en-US" dirty="0" smtClean="0">
                <a:latin typeface="Times New Roman" pitchFamily="-109" charset="0"/>
              </a:rPr>
              <a:t>hybrid systems. In standard TTCN-3, there is restricted</a:t>
            </a:r>
          </a:p>
          <a:p>
            <a:r>
              <a:rPr lang="en-US" dirty="0" smtClean="0">
                <a:latin typeface="Times New Roman" pitchFamily="-109" charset="0"/>
              </a:rPr>
              <a:t>time control using timer operations only. Especially for</a:t>
            </a:r>
          </a:p>
          <a:p>
            <a:r>
              <a:rPr lang="en-US" dirty="0" smtClean="0">
                <a:latin typeface="Times New Roman" pitchFamily="-109" charset="0"/>
              </a:rPr>
              <a:t>the exact timing of stimulation events and the time </a:t>
            </a:r>
            <a:r>
              <a:rPr lang="en-US" dirty="0" err="1" smtClean="0">
                <a:latin typeface="Times New Roman" pitchFamily="-109" charset="0"/>
              </a:rPr>
              <a:t>quan</a:t>
            </a:r>
            <a:r>
              <a:rPr lang="en-US" dirty="0" smtClean="0">
                <a:latin typeface="Times New Roman" pitchFamily="-109" charset="0"/>
              </a:rPr>
              <a:t>-</a:t>
            </a:r>
          </a:p>
          <a:p>
            <a:r>
              <a:rPr lang="en-US" dirty="0" smtClean="0">
                <a:latin typeface="Times New Roman" pitchFamily="-109" charset="0"/>
              </a:rPr>
              <a:t>tied evaluation of system reactions the use of timers</a:t>
            </a:r>
          </a:p>
          <a:p>
            <a:r>
              <a:rPr lang="en-US" dirty="0" smtClean="0">
                <a:latin typeface="Times New Roman" pitchFamily="-109" charset="0"/>
              </a:rPr>
              <a:t>is cumbersome and imprecise. Hence, in TimedTTCN-3 global time5 and the notion of timestamps were intro-</a:t>
            </a:r>
          </a:p>
          <a:p>
            <a:r>
              <a:rPr lang="en-US" dirty="0" err="1" smtClean="0">
                <a:latin typeface="Times New Roman" pitchFamily="-109" charset="0"/>
              </a:rPr>
              <a:t>duced</a:t>
            </a:r>
            <a:r>
              <a:rPr lang="en-US" dirty="0" smtClean="0">
                <a:latin typeface="Times New Roman" pitchFamily="-109" charset="0"/>
              </a:rPr>
              <a:t> [18, 4]. Access to global time is provided by an</a:t>
            </a:r>
          </a:p>
          <a:p>
            <a:r>
              <a:rPr lang="en-US" dirty="0" smtClean="0">
                <a:latin typeface="Times New Roman" pitchFamily="-109" charset="0"/>
              </a:rPr>
              <a:t>operation called now that returns the actual time in sec-</a:t>
            </a:r>
          </a:p>
          <a:p>
            <a:r>
              <a:rPr lang="en-US" dirty="0" err="1" smtClean="0">
                <a:latin typeface="Times New Roman" pitchFamily="-109" charset="0"/>
              </a:rPr>
              <a:t>onds</a:t>
            </a:r>
            <a:r>
              <a:rPr lang="en-US" dirty="0" smtClean="0">
                <a:latin typeface="Times New Roman" pitchFamily="-109" charset="0"/>
              </a:rPr>
              <a:t>. We adopt the concept of global time and enhance</a:t>
            </a:r>
          </a:p>
          <a:p>
            <a:r>
              <a:rPr lang="en-US" dirty="0" smtClean="0">
                <a:latin typeface="Times New Roman" pitchFamily="-109" charset="0"/>
              </a:rPr>
              <a:t>it with the notion of sampling and sampling time. As</a:t>
            </a:r>
          </a:p>
          <a:p>
            <a:r>
              <a:rPr lang="en-US" dirty="0" smtClean="0">
                <a:latin typeface="Times New Roman" pitchFamily="-109" charset="0"/>
              </a:rPr>
              <a:t>in TTCN-3, all time values in Continuous TTCN-3 are</a:t>
            </a:r>
          </a:p>
          <a:p>
            <a:r>
              <a:rPr lang="en-US" dirty="0" smtClean="0">
                <a:latin typeface="Times New Roman" pitchFamily="-109" charset="0"/>
              </a:rPr>
              <a:t>denoted as non-negative oat values and represent time</a:t>
            </a:r>
          </a:p>
          <a:p>
            <a:r>
              <a:rPr lang="de-DE" dirty="0" smtClean="0">
                <a:latin typeface="Times New Roman" pitchFamily="-109" charset="0"/>
              </a:rPr>
              <a:t>in </a:t>
            </a:r>
            <a:r>
              <a:rPr lang="de-DE" dirty="0" err="1" smtClean="0">
                <a:latin typeface="Times New Roman" pitchFamily="-109" charset="0"/>
              </a:rPr>
              <a:t>seconds</a:t>
            </a:r>
            <a:r>
              <a:rPr lang="de-DE" dirty="0" smtClean="0">
                <a:latin typeface="Times New Roman" pitchFamily="-109" charset="0"/>
              </a:rPr>
              <a:t>.</a:t>
            </a:r>
          </a:p>
          <a:p>
            <a:endParaRPr lang="en-US" dirty="0" smtClean="0">
              <a:latin typeface="Times New Roman" pitchFamily="-109" charset="0"/>
            </a:endParaRPr>
          </a:p>
          <a:p>
            <a:r>
              <a:rPr lang="en-US" dirty="0" smtClean="0">
                <a:latin typeface="Times New Roman" pitchFamily="-109" charset="0"/>
              </a:rPr>
              <a:t>Carry Until:</a:t>
            </a:r>
          </a:p>
          <a:p>
            <a:r>
              <a:rPr lang="en-US" dirty="0" smtClean="0">
                <a:latin typeface="Times New Roman" pitchFamily="-109" charset="0"/>
              </a:rPr>
              <a:t>Although structured types can be used to emit and sense several</a:t>
            </a:r>
          </a:p>
          <a:p>
            <a:r>
              <a:rPr lang="en-US" dirty="0" smtClean="0">
                <a:latin typeface="Times New Roman" pitchFamily="-109" charset="0"/>
              </a:rPr>
              <a:t>scalar streams in parallel and although finite</a:t>
            </a:r>
          </a:p>
          <a:p>
            <a:r>
              <a:rPr lang="en-US" dirty="0" smtClean="0">
                <a:latin typeface="Times New Roman" pitchFamily="-109" charset="0"/>
              </a:rPr>
              <a:t>streams can be used instead of infinite ones, it is not always</a:t>
            </a:r>
          </a:p>
          <a:p>
            <a:r>
              <a:rPr lang="en-US" dirty="0" smtClean="0">
                <a:latin typeface="Times New Roman" pitchFamily="-109" charset="0"/>
              </a:rPr>
              <a:t>applicable and practical to do that. Therefore, we introduce</a:t>
            </a:r>
          </a:p>
          <a:p>
            <a:r>
              <a:rPr lang="en-US" dirty="0" smtClean="0">
                <a:latin typeface="Times New Roman" pitchFamily="-109" charset="0"/>
              </a:rPr>
              <a:t>a new control flow structure that enables the generation of</a:t>
            </a:r>
          </a:p>
          <a:p>
            <a:r>
              <a:rPr lang="en-US" dirty="0" smtClean="0">
                <a:latin typeface="Times New Roman" pitchFamily="-109" charset="0"/>
              </a:rPr>
              <a:t>streams (and of messages and procedures) on parallel ports.</a:t>
            </a:r>
          </a:p>
          <a:p>
            <a:r>
              <a:rPr lang="en-US" dirty="0" smtClean="0">
                <a:latin typeface="Times New Roman" pitchFamily="-109" charset="0"/>
              </a:rPr>
              <a:t>Like the alt statement, it also supports the parallel evaluation.</a:t>
            </a:r>
          </a:p>
          <a:p>
            <a:r>
              <a:rPr lang="en-US" dirty="0" smtClean="0">
                <a:latin typeface="Times New Roman" pitchFamily="-109" charset="0"/>
              </a:rPr>
              <a:t>The proposed control flow structure is called carry-until</a:t>
            </a:r>
          </a:p>
          <a:p>
            <a:r>
              <a:rPr lang="de-DE" dirty="0" err="1" smtClean="0">
                <a:latin typeface="Times New Roman" pitchFamily="-109" charset="0"/>
              </a:rPr>
              <a:t>statement</a:t>
            </a:r>
            <a:r>
              <a:rPr lang="de-DE" dirty="0" smtClean="0">
                <a:latin typeface="Times New Roman" pitchFamily="-109" charset="0"/>
              </a:rPr>
              <a:t>.</a:t>
            </a:r>
          </a:p>
          <a:p>
            <a:endParaRPr lang="en-US" dirty="0" smtClean="0">
              <a:latin typeface="Times New Roman" pitchFamily="-109" charset="0"/>
            </a:endParaRPr>
          </a:p>
          <a:p>
            <a:endParaRPr lang="en-US" dirty="0" smtClean="0">
              <a:latin typeface="Times New Roman" pitchFamily="-109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4438C-0F08-4FFC-881F-EA6B9F32826E}" type="slidenum">
              <a:rPr lang="de-DE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3A1CC-8778-4E7D-9779-3132C041F50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3A1CC-8778-4E7D-9779-3132C041F50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Assignments</a:t>
            </a:r>
            <a:r>
              <a:rPr lang="de-DE" dirty="0" smtClean="0"/>
              <a:t>:</a:t>
            </a:r>
            <a:r>
              <a:rPr lang="de-DE" baseline="0" dirty="0" smtClean="0"/>
              <a:t> Sampling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argument</a:t>
            </a:r>
            <a:endParaRPr lang="de-DE" baseline="0" dirty="0" smtClean="0"/>
          </a:p>
          <a:p>
            <a:r>
              <a:rPr lang="de-DE" baseline="0" dirty="0" err="1" smtClean="0"/>
              <a:t>Predicats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streams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3A1CC-8778-4E7D-9779-3132C041F50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3A1CC-8778-4E7D-9779-3132C041F50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>
                <a:latin typeface="Arial" pitchFamily="34" charset="0"/>
              </a:rPr>
              <a:t>Kurzprofil Fraunhofer Institut FOKUS </a:t>
            </a:r>
          </a:p>
          <a:p>
            <a:pPr>
              <a:buFont typeface="Wingdings" pitchFamily="2" charset="2"/>
              <a:buChar char="§"/>
            </a:pPr>
            <a:r>
              <a:rPr lang="de-DE" smtClean="0">
                <a:latin typeface="Arial" pitchFamily="34" charset="0"/>
              </a:rPr>
              <a:t> Die gestiegen Herausforderungen im Automotive Software Engineering sind die Treiber für die Forschungs- und Entwicklungsarbeiten am Fraunhofer Institut FOKUS.</a:t>
            </a:r>
          </a:p>
          <a:p>
            <a:pPr>
              <a:buFont typeface="Wingdings" pitchFamily="2" charset="2"/>
              <a:buChar char="§"/>
            </a:pPr>
            <a:r>
              <a:rPr lang="de-DE" smtClean="0">
                <a:latin typeface="Arial" pitchFamily="34" charset="0"/>
              </a:rPr>
              <a:t> Automotive Software schafft innovative Sicherheitssysteme, befindet sich jedoch im Spannungsfeld von Kostenreduktion und Qualitätssteigerung</a:t>
            </a:r>
          </a:p>
          <a:p>
            <a:pPr>
              <a:buFont typeface="Wingdings" pitchFamily="2" charset="2"/>
              <a:buChar char="§"/>
            </a:pPr>
            <a:endParaRPr lang="de-DE" smtClean="0">
              <a:latin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4F352E-3CF1-4AEF-93B6-2A5D25C5E36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-favo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549275"/>
            <a:ext cx="252253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95288" y="2713038"/>
            <a:ext cx="215900" cy="215900"/>
          </a:xfrm>
          <a:prstGeom prst="rect">
            <a:avLst/>
          </a:prstGeom>
          <a:solidFill>
            <a:srgbClr val="AEC3D7"/>
          </a:solidFill>
          <a:ln w="1905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55650" y="2713038"/>
            <a:ext cx="215900" cy="215900"/>
          </a:xfrm>
          <a:prstGeom prst="rect">
            <a:avLst/>
          </a:prstGeom>
          <a:solidFill>
            <a:srgbClr val="AEC3D7"/>
          </a:solidFill>
          <a:ln w="1905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116013" y="2713038"/>
            <a:ext cx="215900" cy="215900"/>
          </a:xfrm>
          <a:prstGeom prst="rect">
            <a:avLst/>
          </a:prstGeom>
          <a:solidFill>
            <a:srgbClr val="AEC3D7"/>
          </a:solidFill>
          <a:ln w="1905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23875"/>
            <a:ext cx="123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524000"/>
            <a:ext cx="190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785938" y="538163"/>
            <a:ext cx="200025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>
                <a:solidFill>
                  <a:schemeClr val="accent6"/>
                </a:solidFill>
              </a:rPr>
              <a:t>Dieses Projekt wird von der EU </a:t>
            </a:r>
            <a:r>
              <a:rPr lang="de-DE" sz="1050" dirty="0" err="1">
                <a:solidFill>
                  <a:schemeClr val="accent6"/>
                </a:solidFill>
              </a:rPr>
              <a:t>kofinanziert</a:t>
            </a:r>
            <a:r>
              <a:rPr lang="de-DE" sz="1050" dirty="0">
                <a:solidFill>
                  <a:schemeClr val="accent6"/>
                </a:solidFill>
              </a:rPr>
              <a:t>.</a:t>
            </a:r>
            <a:br>
              <a:rPr lang="de-DE" sz="1050" dirty="0">
                <a:solidFill>
                  <a:schemeClr val="accent6"/>
                </a:solidFill>
              </a:rPr>
            </a:br>
            <a:r>
              <a:rPr lang="de-DE" sz="1050" dirty="0">
                <a:solidFill>
                  <a:schemeClr val="accent6"/>
                </a:solidFill>
              </a:rPr>
              <a:t>Die Mittel stammen aus dem Europäischen Fonds für Regionale Entwicklung (EFRE)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57188" y="130175"/>
            <a:ext cx="2928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6"/>
                </a:solidFill>
              </a:rPr>
              <a:t>Investition in Ihre Zukunft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50825" y="142875"/>
            <a:ext cx="0" cy="6192838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57938" y="128587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i="1" dirty="0">
                <a:solidFill>
                  <a:schemeClr val="accent6"/>
                </a:solidFill>
              </a:rPr>
              <a:t>www.temea.org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500306"/>
            <a:ext cx="6981825" cy="1397000"/>
          </a:xfrm>
        </p:spPr>
        <p:txBody>
          <a:bodyPr anchor="t"/>
          <a:lstStyle>
            <a:lvl1pPr>
              <a:defRPr sz="4200">
                <a:solidFill>
                  <a:srgbClr val="DE101D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421202"/>
            <a:ext cx="6400800" cy="10795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5F5C5C"/>
                </a:solidFill>
              </a:defRPr>
            </a:lvl1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07BE8E3-031B-41E5-809E-8A6078DB98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31D6-E028-4CCB-BA26-7F89B9DD58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943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5512" cy="58943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4A5A-7D34-43CE-8CB9-B5BFA96E0C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9F5D8-9423-4D9F-9C73-B0EFCDCD08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274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de-DE" dirty="0" smtClean="0"/>
              <a:t>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4100" y="1628775"/>
            <a:ext cx="40290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de-DE" dirty="0" smtClean="0"/>
              <a:t>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1D8B-038D-40EA-B1EE-B5D18DE9C1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00AB-466B-40C2-AFD2-55B8C48CE0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58C7-20E7-4628-8E1C-C0919D1528E1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0471-C527-404C-B106-110E340547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E3DCD-65DB-4533-8530-AF97A4EA4D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977E-8D7C-4C93-AD2B-312F0B2CA1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0350"/>
            <a:ext cx="6696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82089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37288"/>
            <a:ext cx="2171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34639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2372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363623-A264-41EC-A187-5FF018B8A9A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50825" y="404813"/>
            <a:ext cx="0" cy="6192837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1032" name="Picture 12" descr="logo-favori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549275"/>
            <a:ext cx="14414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66713" y="423863"/>
            <a:ext cx="179387" cy="179387"/>
          </a:xfrm>
          <a:prstGeom prst="rect">
            <a:avLst/>
          </a:prstGeom>
          <a:solidFill>
            <a:srgbClr val="AEC3D7"/>
          </a:solidFill>
          <a:ln w="1905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66713" y="747713"/>
            <a:ext cx="179387" cy="179387"/>
          </a:xfrm>
          <a:prstGeom prst="rect">
            <a:avLst/>
          </a:prstGeom>
          <a:solidFill>
            <a:srgbClr val="AEC3D7"/>
          </a:solidFill>
          <a:ln w="1905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66713" y="1073150"/>
            <a:ext cx="179387" cy="179388"/>
          </a:xfrm>
          <a:prstGeom prst="rect">
            <a:avLst/>
          </a:prstGeom>
          <a:solidFill>
            <a:srgbClr val="AEC3D7"/>
          </a:solidFill>
          <a:ln w="1905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08228" y="913360"/>
            <a:ext cx="1428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i="1" baseline="0" dirty="0">
                <a:solidFill>
                  <a:schemeClr val="accent6"/>
                </a:solidFill>
              </a:rPr>
              <a:t>www.temea.org</a:t>
            </a:r>
          </a:p>
        </p:txBody>
      </p:sp>
      <p:pic>
        <p:nvPicPr>
          <p:cNvPr id="13" name="Bild 3" descr="FOKUS_300dpi_CMYK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95874" y="6251674"/>
            <a:ext cx="1141114" cy="3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36699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36699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36699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36699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36699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36699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36699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36699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Char char="-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500313"/>
            <a:ext cx="6981825" cy="1397000"/>
          </a:xfrm>
        </p:spPr>
        <p:txBody>
          <a:bodyPr/>
          <a:lstStyle/>
          <a:p>
            <a:r>
              <a:rPr lang="en-US" sz="4400" dirty="0" smtClean="0"/>
              <a:t>TTCN-3 embedded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3356992"/>
            <a:ext cx="6400800" cy="1079500"/>
          </a:xfrm>
        </p:spPr>
        <p:txBody>
          <a:bodyPr/>
          <a:lstStyle/>
          <a:p>
            <a:r>
              <a:rPr lang="en-GB" dirty="0"/>
              <a:t>the conceptual extension of TTCN-3 for testing continuous and hybrid systems</a:t>
            </a:r>
            <a:endParaRPr lang="en-US" dirty="0" smtClean="0"/>
          </a:p>
        </p:txBody>
      </p:sp>
      <p:pic>
        <p:nvPicPr>
          <p:cNvPr id="4" name="Bild 3" descr="FOKUS_300dpi_CMY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5437083"/>
            <a:ext cx="1689352" cy="51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5517232"/>
            <a:ext cx="317747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6699"/>
              </a:buClr>
            </a:pP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TTCN-3 User Conference 2011</a:t>
            </a:r>
          </a:p>
          <a:p>
            <a:pPr>
              <a:spcBef>
                <a:spcPct val="20000"/>
              </a:spcBef>
              <a:buClr>
                <a:srgbClr val="336699"/>
              </a:buClr>
            </a:pP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7 – 9 June 2011 - Bled, Slovenia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446070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F5C5C"/>
                </a:solidFill>
                <a:latin typeface="+mn-lt"/>
                <a:cs typeface="+mn-cs"/>
              </a:rPr>
              <a:t>Jürgen Großmann </a:t>
            </a:r>
            <a:r>
              <a:rPr lang="en-GB" sz="1600" b="1" dirty="0">
                <a:solidFill>
                  <a:srgbClr val="5F5C5C"/>
                </a:solidFill>
                <a:latin typeface="+mn-lt"/>
                <a:cs typeface="+mn-cs"/>
              </a:rPr>
              <a:t>(Fraunhofer FOKUS)</a:t>
            </a: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, </a:t>
            </a: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Hans-Werner </a:t>
            </a:r>
            <a:r>
              <a:rPr lang="en-GB" sz="1600" dirty="0" err="1">
                <a:solidFill>
                  <a:srgbClr val="5F5C5C"/>
                </a:solidFill>
                <a:latin typeface="+mn-lt"/>
                <a:cs typeface="+mn-cs"/>
              </a:rPr>
              <a:t>Wiesbrock</a:t>
            </a: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 (</a:t>
            </a:r>
            <a:r>
              <a:rPr lang="en-GB" sz="1600" dirty="0" smtClean="0">
                <a:solidFill>
                  <a:srgbClr val="5F5C5C"/>
                </a:solidFill>
                <a:latin typeface="+mn-lt"/>
                <a:cs typeface="+mn-cs"/>
              </a:rPr>
              <a:t>IT Power </a:t>
            </a:r>
            <a:r>
              <a:rPr lang="en-GB" sz="1600" dirty="0" err="1">
                <a:solidFill>
                  <a:srgbClr val="5F5C5C"/>
                </a:solidFill>
                <a:latin typeface="+mn-lt"/>
                <a:cs typeface="+mn-cs"/>
              </a:rPr>
              <a:t>Conultants</a:t>
            </a: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), </a:t>
            </a: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Friedrich-Wilhelm </a:t>
            </a:r>
            <a:r>
              <a:rPr lang="en-GB" sz="1600" dirty="0" err="1">
                <a:solidFill>
                  <a:srgbClr val="5F5C5C"/>
                </a:solidFill>
                <a:latin typeface="+mn-lt"/>
                <a:cs typeface="+mn-cs"/>
              </a:rPr>
              <a:t>Schröer</a:t>
            </a: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 (Fraunhofer FIRST) </a:t>
            </a: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and Jacob </a:t>
            </a:r>
            <a:r>
              <a:rPr lang="en-GB" sz="1600" dirty="0">
                <a:solidFill>
                  <a:srgbClr val="5F5C5C"/>
                </a:solidFill>
                <a:latin typeface="+mn-lt"/>
                <a:cs typeface="+mn-cs"/>
              </a:rPr>
              <a:t>Wieland (Testing Technologies)</a:t>
            </a:r>
            <a:endParaRPr lang="en-GB" sz="1600" dirty="0">
              <a:solidFill>
                <a:srgbClr val="5F5C5C"/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47" y="5445224"/>
            <a:ext cx="1352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094102"/>
            <a:ext cx="180975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24" y="6021288"/>
            <a:ext cx="1080149" cy="631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On TTCN-3 embedded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r>
              <a:rPr lang="en-US" sz="1800" dirty="0" smtClean="0">
                <a:solidFill>
                  <a:schemeClr val="bg2"/>
                </a:solidFill>
              </a:rPr>
              <a:t/>
            </a:r>
            <a:br>
              <a:rPr lang="en-US" sz="1800" dirty="0" smtClean="0">
                <a:solidFill>
                  <a:schemeClr val="bg2"/>
                </a:solidFill>
              </a:rPr>
            </a:br>
            <a:r>
              <a:rPr lang="en-US" dirty="0" smtClean="0"/>
              <a:t>RT Extensions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Access to time at any place in the test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Retrieve the enqueue time of a message,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Courier New" pitchFamily="49" charset="0"/>
            </a:endParaRPr>
          </a:p>
          <a:p>
            <a:pPr lvl="2" eaLnBrk="1" hangingPunct="1"/>
            <a:endParaRPr lang="de-DE" dirty="0" smtClean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71472" y="2219409"/>
            <a:ext cx="7572428" cy="12810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360000" tIns="360000" rIns="360000" bIns="360000">
            <a:spAutoFit/>
          </a:bodyPr>
          <a:lstStyle/>
          <a:p>
            <a:pPr>
              <a:defRPr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float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myTime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now;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 yields the actual time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71472" y="4791177"/>
            <a:ext cx="7572382" cy="12810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360000" tIns="360000" rIns="360000" bIns="360000">
            <a:spAutoFit/>
          </a:bodyPr>
          <a:lstStyle/>
          <a:p>
            <a:pPr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Gear.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receive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 timestamp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yields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reception time of a message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r>
              <a:rPr lang="en-US" sz="3600" dirty="0" smtClean="0">
                <a:solidFill>
                  <a:srgbClr val="AEC3D7"/>
                </a:solidFill>
              </a:rPr>
              <a:t/>
            </a:r>
            <a:br>
              <a:rPr lang="en-US" sz="3600" dirty="0" smtClean="0">
                <a:solidFill>
                  <a:srgbClr val="AEC3D7"/>
                </a:solidFill>
              </a:rPr>
            </a:br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910" y="1571612"/>
            <a:ext cx="8208962" cy="2797176"/>
          </a:xfrm>
        </p:spPr>
        <p:txBody>
          <a:bodyPr/>
          <a:lstStyle/>
          <a:p>
            <a:r>
              <a:rPr lang="en-US" sz="2400" dirty="0" smtClean="0"/>
              <a:t>TTCN-3 streams provide information about values and their timing:</a:t>
            </a:r>
          </a:p>
          <a:p>
            <a:pPr lvl="1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.value </a:t>
            </a:r>
            <a:r>
              <a:rPr lang="en-US" sz="2000" dirty="0" smtClean="0"/>
              <a:t>provides access to the actual stream value </a:t>
            </a:r>
          </a:p>
          <a:p>
            <a:pPr lvl="1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.timestamp </a:t>
            </a:r>
            <a:r>
              <a:rPr lang="en-US" sz="2000" dirty="0" smtClean="0"/>
              <a:t>returns the measurement time of a value</a:t>
            </a:r>
          </a:p>
          <a:p>
            <a:pPr lvl="1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.delta </a:t>
            </a:r>
            <a:r>
              <a:rPr lang="en-US" sz="2000" dirty="0" smtClean="0"/>
              <a:t>provides access to the length of a sampling step</a:t>
            </a:r>
            <a:endParaRPr lang="en-US" sz="2000" dirty="0"/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785786" y="3714752"/>
            <a:ext cx="7786742" cy="2302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:= 10.0;</a:t>
            </a:r>
          </a:p>
          <a:p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:=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Brake.</a:t>
            </a:r>
            <a:r>
              <a:rPr lang="de-DE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+ 10.0;</a:t>
            </a:r>
          </a:p>
          <a:p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&gt; 10.0) {…}</a:t>
            </a:r>
          </a:p>
          <a:p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delta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&gt; 0.001) {…}</a:t>
            </a:r>
          </a:p>
          <a:p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delta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:= 0.001;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r>
              <a:rPr lang="en-US" sz="1800" dirty="0" smtClean="0">
                <a:solidFill>
                  <a:srgbClr val="AEC3D7"/>
                </a:solidFill>
              </a:rPr>
              <a:t/>
            </a:r>
            <a:br>
              <a:rPr lang="en-US" sz="1800" dirty="0" smtClean="0">
                <a:solidFill>
                  <a:srgbClr val="AEC3D7"/>
                </a:solidFill>
              </a:rPr>
            </a:br>
            <a:r>
              <a:rPr lang="de-DE" dirty="0" smtClean="0"/>
              <a:t>Stream </a:t>
            </a:r>
            <a:r>
              <a:rPr lang="de-DE" dirty="0" err="1" smtClean="0"/>
              <a:t>navigation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910" y="1571612"/>
            <a:ext cx="8208962" cy="2797176"/>
          </a:xfrm>
        </p:spPr>
        <p:txBody>
          <a:bodyPr/>
          <a:lstStyle/>
          <a:p>
            <a:r>
              <a:rPr lang="en-US" sz="2400" dirty="0" smtClean="0"/>
              <a:t>Allow the evaluation of the stream history</a:t>
            </a:r>
          </a:p>
          <a:p>
            <a:pPr lvl="1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(integer index) </a:t>
            </a:r>
            <a:r>
              <a:rPr lang="en-US" sz="2000" dirty="0" smtClean="0"/>
              <a:t>provides an indexed based access to previous stream values, timestamps and sample times </a:t>
            </a:r>
          </a:p>
          <a:p>
            <a:pPr lvl="1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.at(float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timeval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 smtClean="0"/>
              <a:t>provides a time based access to previous stream values, timestamps and sample times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785786" y="3714752"/>
            <a:ext cx="7786742" cy="233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sz="1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;		//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previous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value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sz="1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de-DE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(2)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timestamp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  	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timestamp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of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					//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measurement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two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				       	//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ago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at</a:t>
            </a:r>
            <a:r>
              <a:rPr lang="de-DE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(0.0)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;      	//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initial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value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at</a:t>
            </a:r>
            <a:r>
              <a:rPr lang="de-DE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(10.0)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timestamp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 	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timestamp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of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					// last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measurement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at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					// 10.0s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or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before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		</a:t>
            </a:r>
            <a:endParaRPr lang="de-DE" sz="16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en-US" dirty="0" smtClean="0"/>
              <a:t>Hybrid behavior </a:t>
            </a:r>
            <a:r>
              <a:rPr lang="en-US" dirty="0"/>
              <a:t>s</a:t>
            </a:r>
            <a:r>
              <a:rPr lang="en-US" dirty="0" smtClean="0"/>
              <a:t>pecification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628775"/>
            <a:ext cx="8208962" cy="430055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Modes represent the macro state of the test system</a:t>
            </a:r>
          </a:p>
          <a:p>
            <a:r>
              <a:rPr lang="en-US" sz="2000" dirty="0" smtClean="0"/>
              <a:t>Sampling ensures the repetitive execution of the mode’s </a:t>
            </a:r>
            <a:br>
              <a:rPr lang="en-US" sz="2000" dirty="0" smtClean="0"/>
            </a:br>
            <a:r>
              <a:rPr lang="en-US" sz="2000" dirty="0" smtClean="0"/>
              <a:t>content (aka micro state of the test system)</a:t>
            </a:r>
          </a:p>
          <a:p>
            <a:pPr lvl="1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onentry</a:t>
            </a:r>
            <a:r>
              <a:rPr lang="en-US" sz="1600" dirty="0" smtClean="0"/>
              <a:t> and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onexit</a:t>
            </a:r>
            <a:r>
              <a:rPr lang="en-US" sz="1600" dirty="0" smtClean="0"/>
              <a:t> are executed once, at the beginning or ending of the mode execution</a:t>
            </a:r>
          </a:p>
          <a:p>
            <a:pPr lvl="1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inv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until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assertions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assignments</a:t>
            </a:r>
            <a:r>
              <a:rPr lang="en-US" sz="1600" dirty="0" smtClean="0"/>
              <a:t> are executed continuously</a:t>
            </a:r>
          </a:p>
          <a:p>
            <a:r>
              <a:rPr lang="en-US" sz="2000" dirty="0" smtClean="0"/>
              <a:t>Parallel and sequential composition is provided by par modes and </a:t>
            </a:r>
            <a:r>
              <a:rPr lang="en-US" sz="2000" dirty="0" err="1" smtClean="0"/>
              <a:t>seq</a:t>
            </a:r>
            <a:r>
              <a:rPr lang="en-US" sz="2000" dirty="0" smtClean="0"/>
              <a:t> modes that show similar structures. </a:t>
            </a:r>
          </a:p>
        </p:txBody>
      </p:sp>
      <p:sp>
        <p:nvSpPr>
          <p:cNvPr id="7" name="Textfeld 21"/>
          <p:cNvSpPr txBox="1">
            <a:spLocks noChangeArrowheads="1"/>
          </p:cNvSpPr>
          <p:nvPr/>
        </p:nvSpPr>
        <p:spPr bwMode="auto">
          <a:xfrm>
            <a:off x="7929586" y="3643314"/>
            <a:ext cx="61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[g1]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7143768" y="2357430"/>
            <a:ext cx="164307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Cont. Test</a:t>
            </a:r>
          </a:p>
          <a:p>
            <a:pPr algn="ctr">
              <a:defRPr/>
            </a:pPr>
            <a:r>
              <a:rPr lang="en-US" sz="1400" dirty="0" smtClean="0"/>
              <a:t>Behavior</a:t>
            </a:r>
            <a:endParaRPr lang="en-US" sz="1400" dirty="0"/>
          </a:p>
        </p:txBody>
      </p:sp>
      <p:sp>
        <p:nvSpPr>
          <p:cNvPr id="9" name="Freihandform 8"/>
          <p:cNvSpPr/>
          <p:nvPr/>
        </p:nvSpPr>
        <p:spPr>
          <a:xfrm rot="5999480">
            <a:off x="7963638" y="3661950"/>
            <a:ext cx="1209282" cy="358636"/>
          </a:xfrm>
          <a:custGeom>
            <a:avLst/>
            <a:gdLst>
              <a:gd name="connsiteX0" fmla="*/ 0 w 2199190"/>
              <a:gd name="connsiteY0" fmla="*/ 505427 h 551726"/>
              <a:gd name="connsiteX1" fmla="*/ 1331089 w 2199190"/>
              <a:gd name="connsiteY1" fmla="*/ 7716 h 551726"/>
              <a:gd name="connsiteX2" fmla="*/ 2199190 w 2199190"/>
              <a:gd name="connsiteY2" fmla="*/ 551726 h 55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9190" h="551726">
                <a:moveTo>
                  <a:pt x="0" y="505427"/>
                </a:moveTo>
                <a:cubicBezTo>
                  <a:pt x="482278" y="252713"/>
                  <a:pt x="964557" y="0"/>
                  <a:pt x="1331089" y="7716"/>
                </a:cubicBezTo>
                <a:cubicBezTo>
                  <a:pt x="1697621" y="15432"/>
                  <a:pt x="2035215" y="457200"/>
                  <a:pt x="2199190" y="551726"/>
                </a:cubicBezTo>
              </a:path>
            </a:pathLst>
          </a:cu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7786710" y="4286256"/>
            <a:ext cx="34290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785786" y="1524342"/>
            <a:ext cx="5929354" cy="233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cont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integer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x :=0;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onentry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Brake.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:= 0.0}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inv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Brake.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&lt;= 0.1 }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:= 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duration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* 2.0;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EngineSpeed.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&lt; 4000.0);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onexit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:= 0.0}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until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duration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&gt;= 10.0)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928662" y="1357298"/>
            <a:ext cx="6072230" cy="233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onentry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Brake.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:= 0.0}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inv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Brake.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&lt;= 0.1 }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cont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:= 1.0} 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until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duration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&gt;= 5.0)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cont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:= 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duration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+ 1.0 * 2.0} 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onexit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de-DE" sz="1600" dirty="0" err="1" smtClean="0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:= 0.0}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until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600" b="1" dirty="0" err="1" smtClean="0">
                <a:latin typeface="Courier New" pitchFamily="49" charset="0"/>
                <a:cs typeface="Courier New" pitchFamily="49" charset="0"/>
              </a:rPr>
              <a:t>duration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&gt;= 10.0</a:t>
            </a:r>
            <a:r>
              <a:rPr lang="de-DE" sz="1600" dirty="0" smtClean="0">
                <a:latin typeface="Courier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1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en-US" dirty="0" err="1" smtClean="0"/>
              <a:t>Parametrizable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71529" y="1643050"/>
            <a:ext cx="7500933" cy="4663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>
              <a:defRPr/>
            </a:pPr>
            <a:r>
              <a:rPr lang="de-DE" b="1" dirty="0" err="1" smtClean="0">
                <a:solidFill>
                  <a:srgbClr val="FF0000"/>
                </a:solidFill>
                <a:latin typeface="Courier New" pitchFamily="49" charset="0"/>
              </a:rPr>
              <a:t>mode</a:t>
            </a:r>
            <a:r>
              <a:rPr lang="de-DE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</a:rPr>
              <a:t>myMode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de-DE" b="1" dirty="0" smtClean="0">
                <a:solidFill>
                  <a:srgbClr val="FF0000"/>
                </a:solidFill>
                <a:latin typeface="Courier New" pitchFamily="49" charset="0"/>
              </a:rPr>
              <a:t>in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Courier New" pitchFamily="49" charset="0"/>
              </a:rPr>
              <a:t>float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</a:rPr>
              <a:t> x):=</a:t>
            </a:r>
            <a:r>
              <a:rPr lang="de-DE" b="1" dirty="0" smtClean="0">
                <a:latin typeface="Courier New" pitchFamily="49" charset="0"/>
              </a:rPr>
              <a:t> </a:t>
            </a:r>
            <a:r>
              <a:rPr lang="de-DE" b="1" dirty="0" err="1" smtClean="0">
                <a:latin typeface="Courier New" pitchFamily="49" charset="0"/>
              </a:rPr>
              <a:t>seq</a:t>
            </a:r>
            <a:r>
              <a:rPr lang="de-DE" dirty="0" smtClean="0">
                <a:latin typeface="Courier New" pitchFamily="49" charset="0"/>
              </a:rPr>
              <a:t>{</a:t>
            </a:r>
          </a:p>
          <a:p>
            <a:pPr>
              <a:defRPr/>
            </a:pPr>
            <a:r>
              <a:rPr lang="de-DE" b="1" dirty="0" smtClean="0">
                <a:latin typeface="Courier New" pitchFamily="49" charset="0"/>
              </a:rPr>
              <a:t>  </a:t>
            </a:r>
            <a:r>
              <a:rPr lang="de-DE" b="1" dirty="0" err="1" smtClean="0">
                <a:latin typeface="Courier New" pitchFamily="49" charset="0"/>
              </a:rPr>
              <a:t>label</a:t>
            </a:r>
            <a:r>
              <a:rPr lang="de-DE" b="1" dirty="0" smtClean="0">
                <a:latin typeface="Courier New" pitchFamily="49" charset="0"/>
              </a:rPr>
              <a:t> </a:t>
            </a:r>
            <a:r>
              <a:rPr lang="de-DE" dirty="0" err="1" smtClean="0">
                <a:latin typeface="Courier New" pitchFamily="49" charset="0"/>
              </a:rPr>
              <a:t>myModestart</a:t>
            </a:r>
            <a:r>
              <a:rPr lang="de-DE" b="1" dirty="0" smtClean="0">
                <a:latin typeface="Courier New" pitchFamily="49" charset="0"/>
              </a:rPr>
              <a:t>;</a:t>
            </a:r>
            <a:endParaRPr lang="de-DE" dirty="0" smtClean="0">
              <a:latin typeface="Courier New" pitchFamily="49" charset="0"/>
            </a:endParaRP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de-DE" b="1" dirty="0" err="1" smtClean="0">
                <a:latin typeface="Courier New" pitchFamily="49" charset="0"/>
              </a:rPr>
              <a:t>cont</a:t>
            </a:r>
            <a:r>
              <a:rPr lang="de-DE" dirty="0" smtClean="0">
                <a:latin typeface="Courier New" pitchFamily="49" charset="0"/>
              </a:rPr>
              <a:t>{}</a:t>
            </a:r>
            <a:r>
              <a:rPr lang="de-DE" b="1" dirty="0" err="1" smtClean="0">
                <a:latin typeface="Courier New" pitchFamily="49" charset="0"/>
              </a:rPr>
              <a:t>inv</a:t>
            </a:r>
            <a:r>
              <a:rPr lang="de-DE" dirty="0" smtClean="0">
                <a:latin typeface="Courier New" pitchFamily="49" charset="0"/>
              </a:rPr>
              <a:t>{ </a:t>
            </a:r>
            <a:r>
              <a:rPr lang="de-DE" dirty="0" err="1" smtClean="0">
                <a:latin typeface="Courier New" pitchFamily="49" charset="0"/>
              </a:rPr>
              <a:t>v.</a:t>
            </a:r>
            <a:r>
              <a:rPr lang="de-DE" b="1" dirty="0" err="1" smtClean="0">
                <a:latin typeface="Courier New" pitchFamily="49" charset="0"/>
              </a:rPr>
              <a:t>value</a:t>
            </a:r>
            <a:r>
              <a:rPr lang="de-DE" dirty="0" smtClean="0">
                <a:latin typeface="Courier New" pitchFamily="49" charset="0"/>
              </a:rPr>
              <a:t> &gt; </a:t>
            </a:r>
            <a:r>
              <a:rPr lang="de-DE" dirty="0" err="1" smtClean="0">
                <a:latin typeface="Courier New" pitchFamily="49" charset="0"/>
              </a:rPr>
              <a:t>v.</a:t>
            </a:r>
            <a:r>
              <a:rPr lang="de-DE" b="1" dirty="0" err="1" smtClean="0">
                <a:latin typeface="Courier New" pitchFamily="49" charset="0"/>
              </a:rPr>
              <a:t>prev.value</a:t>
            </a:r>
            <a:r>
              <a:rPr lang="de-DE" dirty="0" smtClean="0">
                <a:latin typeface="Courier New" pitchFamily="49" charset="0"/>
              </a:rPr>
              <a:t> </a:t>
            </a:r>
            <a:r>
              <a:rPr lang="de-DE" dirty="0" err="1" smtClean="0">
                <a:latin typeface="Courier New" pitchFamily="49" charset="0"/>
              </a:rPr>
              <a:t>or</a:t>
            </a:r>
            <a:endParaRPr lang="de-DE" dirty="0" smtClean="0">
              <a:latin typeface="Courier New" pitchFamily="49" charset="0"/>
            </a:endParaRP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    	      </a:t>
            </a:r>
            <a:r>
              <a:rPr lang="de-DE" dirty="0" err="1" smtClean="0">
                <a:latin typeface="Courier New" pitchFamily="49" charset="0"/>
              </a:rPr>
              <a:t>v.</a:t>
            </a:r>
            <a:r>
              <a:rPr lang="de-DE" b="1" dirty="0" err="1" smtClean="0">
                <a:latin typeface="Courier New" pitchFamily="49" charset="0"/>
              </a:rPr>
              <a:t>value</a:t>
            </a:r>
            <a:r>
              <a:rPr lang="de-DE" dirty="0" smtClean="0">
                <a:latin typeface="Courier New" pitchFamily="49" charset="0"/>
              </a:rPr>
              <a:t> &lt; </a:t>
            </a:r>
            <a:r>
              <a:rPr lang="de-DE" dirty="0" err="1" smtClean="0">
                <a:latin typeface="Courier New" pitchFamily="49" charset="0"/>
              </a:rPr>
              <a:t>v.</a:t>
            </a:r>
            <a:r>
              <a:rPr lang="de-DE" b="1" dirty="0" err="1" smtClean="0">
                <a:latin typeface="Courier New" pitchFamily="49" charset="0"/>
              </a:rPr>
              <a:t>prev.value</a:t>
            </a:r>
            <a:r>
              <a:rPr lang="de-DE" dirty="0" smtClean="0">
                <a:latin typeface="Courier New" pitchFamily="49" charset="0"/>
              </a:rPr>
              <a:t>}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de-DE" b="1" dirty="0" err="1" smtClean="0">
                <a:latin typeface="Courier New" pitchFamily="49" charset="0"/>
              </a:rPr>
              <a:t>cont</a:t>
            </a:r>
            <a:r>
              <a:rPr lang="de-DE" dirty="0" smtClean="0">
                <a:latin typeface="Courier New" pitchFamily="49" charset="0"/>
              </a:rPr>
              <a:t>{}</a:t>
            </a:r>
            <a:r>
              <a:rPr lang="de-DE" b="1" dirty="0" err="1" smtClean="0">
                <a:latin typeface="Courier New" pitchFamily="49" charset="0"/>
              </a:rPr>
              <a:t>inv</a:t>
            </a:r>
            <a:r>
              <a:rPr lang="de-DE" dirty="0" smtClean="0">
                <a:latin typeface="Courier New" pitchFamily="49" charset="0"/>
              </a:rPr>
              <a:t>{ </a:t>
            </a:r>
            <a:r>
              <a:rPr lang="de-DE" dirty="0" err="1" smtClean="0">
                <a:latin typeface="Courier New" pitchFamily="49" charset="0"/>
              </a:rPr>
              <a:t>v.</a:t>
            </a:r>
            <a:r>
              <a:rPr lang="de-DE" b="1" dirty="0" err="1" smtClean="0">
                <a:latin typeface="Courier New" pitchFamily="49" charset="0"/>
              </a:rPr>
              <a:t>value</a:t>
            </a:r>
            <a:r>
              <a:rPr lang="de-DE" dirty="0" smtClean="0">
                <a:latin typeface="Courier New" pitchFamily="49" charset="0"/>
              </a:rPr>
              <a:t> == </a:t>
            </a:r>
            <a:r>
              <a:rPr lang="de-DE" dirty="0" err="1" smtClean="0">
                <a:latin typeface="Courier New" pitchFamily="49" charset="0"/>
              </a:rPr>
              <a:t>v.</a:t>
            </a:r>
            <a:r>
              <a:rPr lang="de-DE" b="1" dirty="0" err="1" smtClean="0">
                <a:latin typeface="Courier New" pitchFamily="49" charset="0"/>
              </a:rPr>
              <a:t>prev.value</a:t>
            </a:r>
            <a:r>
              <a:rPr lang="de-DE" dirty="0" smtClean="0">
                <a:latin typeface="Courier New" pitchFamily="49" charset="0"/>
              </a:rPr>
              <a:t>}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de-DE" b="1" dirty="0" err="1" smtClean="0">
                <a:latin typeface="Courier New" pitchFamily="49" charset="0"/>
              </a:rPr>
              <a:t>until</a:t>
            </a:r>
            <a:r>
              <a:rPr lang="de-DE" dirty="0" smtClean="0">
                <a:latin typeface="Courier New" pitchFamily="49" charset="0"/>
              </a:rPr>
              <a:t>{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 [</a:t>
            </a:r>
            <a:r>
              <a:rPr lang="de-DE" b="1" dirty="0" err="1" smtClean="0">
                <a:latin typeface="Courier New" pitchFamily="49" charset="0"/>
              </a:rPr>
              <a:t>duration</a:t>
            </a:r>
            <a:r>
              <a:rPr lang="de-DE" dirty="0" smtClean="0">
                <a:latin typeface="Courier New" pitchFamily="49" charset="0"/>
              </a:rPr>
              <a:t> &gt; 5.0]{}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 [</a:t>
            </a:r>
            <a:r>
              <a:rPr lang="de-DE" b="1" dirty="0" err="1" smtClean="0">
                <a:latin typeface="Courier New" pitchFamily="49" charset="0"/>
              </a:rPr>
              <a:t>notinv</a:t>
            </a:r>
            <a:r>
              <a:rPr lang="de-DE" dirty="0" smtClean="0">
                <a:latin typeface="Courier New" pitchFamily="49" charset="0"/>
              </a:rPr>
              <a:t>] {} </a:t>
            </a:r>
            <a:r>
              <a:rPr lang="de-DE" b="1" dirty="0" err="1" smtClean="0">
                <a:latin typeface="Courier New" pitchFamily="49" charset="0"/>
              </a:rPr>
              <a:t>goto</a:t>
            </a:r>
            <a:r>
              <a:rPr lang="de-DE" dirty="0" smtClean="0">
                <a:latin typeface="Courier New" pitchFamily="49" charset="0"/>
              </a:rPr>
              <a:t> </a:t>
            </a:r>
            <a:r>
              <a:rPr lang="de-DE" dirty="0" err="1" smtClean="0">
                <a:latin typeface="Courier New" pitchFamily="49" charset="0"/>
              </a:rPr>
              <a:t>start</a:t>
            </a:r>
            <a:r>
              <a:rPr lang="de-DE" dirty="0" smtClean="0">
                <a:latin typeface="Courier New" pitchFamily="49" charset="0"/>
              </a:rPr>
              <a:t>;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}</a:t>
            </a:r>
          </a:p>
          <a:p>
            <a:pPr>
              <a:defRPr/>
            </a:pPr>
            <a:r>
              <a:rPr lang="de-DE" b="1" dirty="0" smtClean="0">
                <a:latin typeface="Courier New" pitchFamily="49" charset="0"/>
              </a:rPr>
              <a:t>  </a:t>
            </a:r>
            <a:r>
              <a:rPr lang="de-DE" b="1" dirty="0" err="1" smtClean="0">
                <a:latin typeface="Courier New" pitchFamily="49" charset="0"/>
              </a:rPr>
              <a:t>cont</a:t>
            </a:r>
            <a:r>
              <a:rPr lang="de-DE" dirty="0" smtClean="0">
                <a:latin typeface="Courier New" pitchFamily="49" charset="0"/>
              </a:rPr>
              <a:t>{</a:t>
            </a:r>
            <a:r>
              <a:rPr lang="de-DE" dirty="0" err="1" smtClean="0">
                <a:latin typeface="Courier New" pitchFamily="49" charset="0"/>
              </a:rPr>
              <a:t>assert</a:t>
            </a:r>
            <a:r>
              <a:rPr lang="de-DE" dirty="0" smtClean="0">
                <a:latin typeface="Courier New" pitchFamily="49" charset="0"/>
              </a:rPr>
              <a:t>(</a:t>
            </a:r>
            <a:r>
              <a:rPr lang="de-DE" dirty="0" err="1" smtClean="0">
                <a:latin typeface="Courier New" pitchFamily="49" charset="0"/>
              </a:rPr>
              <a:t>v.</a:t>
            </a:r>
            <a:r>
              <a:rPr lang="de-DE" b="1" dirty="0" err="1" smtClean="0">
                <a:latin typeface="Courier New" pitchFamily="49" charset="0"/>
              </a:rPr>
              <a:t>value</a:t>
            </a:r>
            <a:r>
              <a:rPr lang="de-DE" dirty="0" smtClean="0">
                <a:latin typeface="Courier New" pitchFamily="49" charset="0"/>
              </a:rPr>
              <a:t> &gt; x)} </a:t>
            </a:r>
            <a:r>
              <a:rPr lang="de-DE" b="1" dirty="0" err="1" smtClean="0">
                <a:latin typeface="Courier New" pitchFamily="49" charset="0"/>
              </a:rPr>
              <a:t>until</a:t>
            </a:r>
            <a:r>
              <a:rPr lang="de-DE" dirty="0" smtClean="0">
                <a:latin typeface="Courier New" pitchFamily="49" charset="0"/>
              </a:rPr>
              <a:t> (</a:t>
            </a:r>
            <a:r>
              <a:rPr lang="de-DE" b="1" dirty="0" err="1" smtClean="0">
                <a:latin typeface="Courier New" pitchFamily="49" charset="0"/>
              </a:rPr>
              <a:t>duration</a:t>
            </a:r>
            <a:r>
              <a:rPr lang="de-DE" dirty="0" smtClean="0">
                <a:latin typeface="Courier New" pitchFamily="49" charset="0"/>
              </a:rPr>
              <a:t> &gt; 5.0)</a:t>
            </a:r>
            <a:endParaRPr lang="de-DE" b="1" dirty="0" smtClean="0">
              <a:latin typeface="Courier New" pitchFamily="49" charset="0"/>
            </a:endParaRP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}</a:t>
            </a:r>
          </a:p>
          <a:p>
            <a:pPr>
              <a:defRPr/>
            </a:pPr>
            <a:r>
              <a:rPr lang="de-DE" b="1" dirty="0" err="1" smtClean="0">
                <a:latin typeface="Courier New" pitchFamily="49" charset="0"/>
              </a:rPr>
              <a:t>until</a:t>
            </a:r>
            <a:r>
              <a:rPr lang="de-DE" dirty="0" smtClean="0">
                <a:latin typeface="Courier New" pitchFamily="49" charset="0"/>
              </a:rPr>
              <a:t>(</a:t>
            </a:r>
            <a:r>
              <a:rPr lang="de-DE" b="1" dirty="0" err="1" smtClean="0">
                <a:latin typeface="Courier New" pitchFamily="49" charset="0"/>
              </a:rPr>
              <a:t>duration</a:t>
            </a:r>
            <a:r>
              <a:rPr lang="de-DE" dirty="0" smtClean="0">
                <a:latin typeface="Courier New" pitchFamily="49" charset="0"/>
              </a:rPr>
              <a:t>&gt;60.0)</a:t>
            </a:r>
          </a:p>
          <a:p>
            <a:pPr>
              <a:defRPr/>
            </a:pPr>
            <a:endParaRPr lang="de-DE" dirty="0" smtClean="0">
              <a:latin typeface="Courier New" pitchFamily="49" charset="0"/>
            </a:endParaRPr>
          </a:p>
          <a:p>
            <a:pPr>
              <a:defRPr/>
            </a:pPr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</a:rPr>
              <a:t>myMode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</a:rPr>
              <a:t>(10.0);</a:t>
            </a:r>
          </a:p>
          <a:p>
            <a:pPr>
              <a:defRPr/>
            </a:pPr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</a:rPr>
              <a:t>myMode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</a:rPr>
              <a:t>(40.0); 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en-US" dirty="0" smtClean="0"/>
              <a:t>Advanced parameterization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628775"/>
            <a:ext cx="8208962" cy="1514473"/>
          </a:xfrm>
        </p:spPr>
        <p:txBody>
          <a:bodyPr/>
          <a:lstStyle/>
          <a:p>
            <a:r>
              <a:rPr lang="en-US" sz="2400" dirty="0" smtClean="0"/>
              <a:t>timers, templates, and modes allowed as parameters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runs 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/>
              <a:t>clause assigns definition to components</a:t>
            </a:r>
          </a:p>
          <a:p>
            <a:pPr lvl="1"/>
            <a:endParaRPr lang="en-US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71472" y="2741893"/>
            <a:ext cx="7643866" cy="3687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de-DE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mode</a:t>
            </a:r>
            <a:r>
              <a:rPr lang="de-DE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MyModeType</a:t>
            </a:r>
            <a:r>
              <a:rPr lang="de-DE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prototype(</a:t>
            </a:r>
            <a:r>
              <a:rPr lang="de-DE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de-DE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de-DE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mode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mode2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cont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(in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runs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on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MyComp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{x:=i}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mode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mode1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inout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float param1,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float param2, 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        out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float param3, 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        </a:t>
            </a:r>
            <a:r>
              <a:rPr lang="de-DE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MyModeType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mode2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runs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on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MyComp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    mode2(10.0);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cont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{x:=2;y:=param1;}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until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{[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duration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&gt;param2] {param3=z;}}       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de-D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mode1(1.0,2.0,3.0, mode2);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en-US" dirty="0" smtClean="0"/>
              <a:t>Predefined functions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functions</a:t>
            </a:r>
          </a:p>
          <a:p>
            <a:pPr lvl="1"/>
            <a:r>
              <a:rPr lang="en-US" dirty="0" err="1" smtClean="0"/>
              <a:t>sqrt</a:t>
            </a:r>
            <a:r>
              <a:rPr lang="en-US" dirty="0" smtClean="0"/>
              <a:t>, root,  </a:t>
            </a:r>
            <a:r>
              <a:rPr lang="en-US" dirty="0" err="1" smtClean="0"/>
              <a:t>pow</a:t>
            </a:r>
            <a:r>
              <a:rPr lang="en-US" dirty="0" smtClean="0"/>
              <a:t>, loge, log10, </a:t>
            </a:r>
            <a:r>
              <a:rPr lang="en-US" dirty="0" err="1" smtClean="0"/>
              <a:t>logx</a:t>
            </a:r>
            <a:r>
              <a:rPr lang="en-US" dirty="0" smtClean="0"/>
              <a:t>, exp </a:t>
            </a:r>
          </a:p>
          <a:p>
            <a:pPr lvl="1"/>
            <a:r>
              <a:rPr lang="en-US" dirty="0" smtClean="0"/>
              <a:t>sin, </a:t>
            </a:r>
            <a:r>
              <a:rPr lang="en-US" dirty="0" err="1" smtClean="0"/>
              <a:t>cosin</a:t>
            </a:r>
            <a:r>
              <a:rPr lang="en-US" dirty="0" smtClean="0"/>
              <a:t>, tan, </a:t>
            </a:r>
            <a:r>
              <a:rPr lang="en-US" dirty="0" err="1" smtClean="0"/>
              <a:t>asin</a:t>
            </a:r>
            <a:r>
              <a:rPr lang="en-US" dirty="0" smtClean="0"/>
              <a:t>, </a:t>
            </a:r>
            <a:r>
              <a:rPr lang="en-US" dirty="0" err="1" smtClean="0"/>
              <a:t>acosin</a:t>
            </a:r>
            <a:r>
              <a:rPr lang="en-US" dirty="0" smtClean="0"/>
              <a:t>, </a:t>
            </a:r>
            <a:r>
              <a:rPr lang="en-US" dirty="0" err="1" smtClean="0"/>
              <a:t>atan</a:t>
            </a:r>
            <a:r>
              <a:rPr lang="en-US" dirty="0" smtClean="0"/>
              <a:t>, </a:t>
            </a:r>
          </a:p>
          <a:p>
            <a:pPr lvl="1"/>
            <a:r>
              <a:rPr lang="de-DE" dirty="0" err="1" smtClean="0"/>
              <a:t>max</a:t>
            </a:r>
            <a:r>
              <a:rPr lang="de-DE" dirty="0" smtClean="0"/>
              <a:t>, min , </a:t>
            </a:r>
            <a:r>
              <a:rPr lang="de-DE" dirty="0" err="1" smtClean="0"/>
              <a:t>abs</a:t>
            </a:r>
            <a:r>
              <a:rPr lang="de-DE" dirty="0" smtClean="0"/>
              <a:t> , </a:t>
            </a:r>
            <a:r>
              <a:rPr lang="de-DE" dirty="0" err="1" smtClean="0"/>
              <a:t>floor</a:t>
            </a:r>
            <a:r>
              <a:rPr lang="de-DE" dirty="0" smtClean="0"/>
              <a:t>, </a:t>
            </a:r>
            <a:r>
              <a:rPr lang="de-DE" dirty="0" err="1" smtClean="0"/>
              <a:t>ceiling</a:t>
            </a:r>
            <a:r>
              <a:rPr lang="de-DE" dirty="0" smtClean="0"/>
              <a:t>, </a:t>
            </a:r>
            <a:r>
              <a:rPr lang="de-DE" dirty="0" err="1" smtClean="0"/>
              <a:t>round</a:t>
            </a:r>
            <a:r>
              <a:rPr lang="de-DE" dirty="0" smtClean="0"/>
              <a:t>, </a:t>
            </a:r>
            <a:r>
              <a:rPr lang="de-DE" dirty="0" err="1" smtClean="0"/>
              <a:t>sign</a:t>
            </a:r>
            <a:r>
              <a:rPr lang="de-DE" dirty="0" smtClean="0"/>
              <a:t>, </a:t>
            </a:r>
            <a:r>
              <a:rPr lang="de-DE" dirty="0" err="1" smtClean="0"/>
              <a:t>sizeof</a:t>
            </a:r>
            <a:endParaRPr lang="de-DE" dirty="0" smtClean="0"/>
          </a:p>
          <a:p>
            <a:pPr lvl="1"/>
            <a:r>
              <a:rPr lang="en-US" dirty="0" smtClean="0"/>
              <a:t>pi, </a:t>
            </a:r>
            <a:r>
              <a:rPr lang="en-US" dirty="0" err="1" smtClean="0"/>
              <a:t>euler</a:t>
            </a:r>
            <a:endParaRPr lang="en-US" dirty="0" smtClean="0"/>
          </a:p>
          <a:p>
            <a:r>
              <a:rPr lang="en-US" dirty="0" smtClean="0"/>
              <a:t>Signal generation functions</a:t>
            </a:r>
          </a:p>
          <a:p>
            <a:r>
              <a:rPr lang="en-US" dirty="0" smtClean="0"/>
              <a:t>Signal comparison functions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de-DE" dirty="0" smtClean="0"/>
              <a:t>Signal </a:t>
            </a:r>
            <a:r>
              <a:rPr lang="de-DE" dirty="0" err="1" smtClean="0"/>
              <a:t>generation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9F5D8-9423-4D9F-9C73-B0EFCDCD080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39552" y="3645024"/>
            <a:ext cx="8280920" cy="2856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>
              <a:defRPr/>
            </a:pPr>
            <a:r>
              <a:rPr lang="en-US" b="1" dirty="0" err="1" smtClean="0">
                <a:latin typeface="Courier New" pitchFamily="49" charset="0"/>
              </a:rPr>
              <a:t>testcase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signal_generation</a:t>
            </a:r>
            <a:r>
              <a:rPr lang="en-US" dirty="0" smtClean="0">
                <a:latin typeface="Courier New" pitchFamily="49" charset="0"/>
              </a:rPr>
              <a:t>()</a:t>
            </a:r>
            <a:r>
              <a:rPr lang="en-US" b="1" dirty="0" smtClean="0">
                <a:latin typeface="Courier New" pitchFamily="49" charset="0"/>
              </a:rPr>
              <a:t> runs on </a:t>
            </a:r>
            <a:r>
              <a:rPr lang="en-US" dirty="0" err="1" smtClean="0">
                <a:latin typeface="Courier New" pitchFamily="49" charset="0"/>
              </a:rPr>
              <a:t>mtcType</a:t>
            </a:r>
            <a:r>
              <a:rPr lang="en-US" dirty="0" smtClean="0">
                <a:latin typeface="Courier New" pitchFamily="49" charset="0"/>
              </a:rPr>
              <a:t>{</a:t>
            </a:r>
          </a:p>
          <a:p>
            <a:pPr>
              <a:defRPr/>
            </a:pPr>
            <a:r>
              <a:rPr lang="de-DE" b="1" dirty="0" smtClean="0">
                <a:latin typeface="Courier New" pitchFamily="49" charset="0"/>
              </a:rPr>
              <a:t> </a:t>
            </a:r>
            <a:r>
              <a:rPr lang="de-DE" b="1" dirty="0" err="1" smtClean="0">
                <a:latin typeface="Courier New" pitchFamily="49" charset="0"/>
              </a:rPr>
              <a:t>seq</a:t>
            </a:r>
            <a:r>
              <a:rPr lang="de-DE" dirty="0" smtClean="0">
                <a:latin typeface="Courier New" pitchFamily="49" charset="0"/>
              </a:rPr>
              <a:t>{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de-DE" dirty="0" err="1" smtClean="0">
                <a:latin typeface="Courier New" pitchFamily="49" charset="0"/>
              </a:rPr>
              <a:t>apply_noise</a:t>
            </a:r>
            <a:r>
              <a:rPr lang="de-DE" dirty="0" smtClean="0">
                <a:latin typeface="Courier New" pitchFamily="49" charset="0"/>
              </a:rPr>
              <a:t>(</a:t>
            </a:r>
            <a:r>
              <a:rPr lang="de-DE" dirty="0" err="1" smtClean="0">
                <a:latin typeface="Courier New" pitchFamily="49" charset="0"/>
              </a:rPr>
              <a:t>Throttle</a:t>
            </a:r>
            <a:r>
              <a:rPr lang="de-DE" dirty="0" smtClean="0">
                <a:latin typeface="Courier New" pitchFamily="49" charset="0"/>
              </a:rPr>
              <a:t>, 5.0, 5.0);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de-DE" dirty="0" err="1" smtClean="0">
                <a:latin typeface="Courier New" pitchFamily="49" charset="0"/>
              </a:rPr>
              <a:t>apply_noise</a:t>
            </a:r>
            <a:r>
              <a:rPr lang="de-DE" dirty="0" smtClean="0">
                <a:latin typeface="Courier New" pitchFamily="49" charset="0"/>
              </a:rPr>
              <a:t>(</a:t>
            </a:r>
            <a:r>
              <a:rPr lang="de-DE" dirty="0" err="1" smtClean="0">
                <a:latin typeface="Courier New" pitchFamily="49" charset="0"/>
              </a:rPr>
              <a:t>Throttle</a:t>
            </a:r>
            <a:r>
              <a:rPr lang="de-DE" dirty="0" smtClean="0">
                <a:latin typeface="Courier New" pitchFamily="49" charset="0"/>
              </a:rPr>
              <a:t>, 10.0, 5.0);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de-DE" dirty="0" err="1" smtClean="0">
                <a:latin typeface="Courier New" pitchFamily="49" charset="0"/>
              </a:rPr>
              <a:t>apply_ramp</a:t>
            </a:r>
            <a:r>
              <a:rPr lang="de-DE" dirty="0" smtClean="0">
                <a:latin typeface="Courier New" pitchFamily="49" charset="0"/>
              </a:rPr>
              <a:t>(</a:t>
            </a:r>
            <a:r>
              <a:rPr lang="de-DE" dirty="0" err="1" smtClean="0">
                <a:latin typeface="Courier New" pitchFamily="49" charset="0"/>
              </a:rPr>
              <a:t>Throttle</a:t>
            </a:r>
            <a:r>
              <a:rPr lang="de-DE" dirty="0" smtClean="0">
                <a:latin typeface="Courier New" pitchFamily="49" charset="0"/>
              </a:rPr>
              <a:t>, 10.0, 10.0, 2.0, 3);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de-DE" dirty="0" err="1" smtClean="0">
                <a:latin typeface="Courier New" pitchFamily="49" charset="0"/>
              </a:rPr>
              <a:t>apply_ramp</a:t>
            </a:r>
            <a:r>
              <a:rPr lang="de-DE" dirty="0" smtClean="0">
                <a:latin typeface="Courier New" pitchFamily="49" charset="0"/>
              </a:rPr>
              <a:t>(</a:t>
            </a:r>
            <a:r>
              <a:rPr lang="de-DE" dirty="0" err="1" smtClean="0">
                <a:latin typeface="Courier New" pitchFamily="49" charset="0"/>
              </a:rPr>
              <a:t>Throttle</a:t>
            </a:r>
            <a:r>
              <a:rPr lang="de-DE" dirty="0" smtClean="0">
                <a:latin typeface="Courier New" pitchFamily="49" charset="0"/>
              </a:rPr>
              <a:t>, -10.0, 5.0, 2.0, 1);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</a:rPr>
              <a:t>apply_trapezoid</a:t>
            </a:r>
            <a:r>
              <a:rPr lang="en-US" dirty="0" smtClean="0">
                <a:latin typeface="Courier New" pitchFamily="49" charset="0"/>
              </a:rPr>
              <a:t>(Throttle, 10.0, 0.0, 5.0, 5.0, 10.0,1);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de-DE" dirty="0" err="1" smtClean="0">
                <a:latin typeface="Courier New" pitchFamily="49" charset="0"/>
              </a:rPr>
              <a:t>apply_sinewave</a:t>
            </a:r>
            <a:r>
              <a:rPr lang="de-DE" dirty="0" smtClean="0">
                <a:latin typeface="Courier New" pitchFamily="49" charset="0"/>
              </a:rPr>
              <a:t>(</a:t>
            </a:r>
            <a:r>
              <a:rPr lang="de-DE" dirty="0" err="1" smtClean="0">
                <a:latin typeface="Courier New" pitchFamily="49" charset="0"/>
              </a:rPr>
              <a:t>Throttle</a:t>
            </a:r>
            <a:r>
              <a:rPr lang="de-DE" dirty="0" smtClean="0">
                <a:latin typeface="Courier New" pitchFamily="49" charset="0"/>
              </a:rPr>
              <a:t>, 15.0, 0.5, 20.0);</a:t>
            </a:r>
          </a:p>
          <a:p>
            <a:pPr>
              <a:defRPr/>
            </a:pPr>
            <a:r>
              <a:rPr lang="de-DE" dirty="0" smtClean="0">
                <a:latin typeface="Courier New" pitchFamily="49" charset="0"/>
              </a:rPr>
              <a:t>  </a:t>
            </a:r>
            <a:r>
              <a:rPr lang="de-DE" dirty="0" err="1" smtClean="0">
                <a:latin typeface="Courier New" pitchFamily="49" charset="0"/>
              </a:rPr>
              <a:t>apply_squarewave</a:t>
            </a:r>
            <a:r>
              <a:rPr lang="de-DE" dirty="0" smtClean="0">
                <a:latin typeface="Courier New" pitchFamily="49" charset="0"/>
              </a:rPr>
              <a:t>(</a:t>
            </a:r>
            <a:r>
              <a:rPr lang="de-DE" dirty="0" err="1" smtClean="0">
                <a:latin typeface="Courier New" pitchFamily="49" charset="0"/>
              </a:rPr>
              <a:t>Throttle</a:t>
            </a:r>
            <a:r>
              <a:rPr lang="de-DE" dirty="0" smtClean="0">
                <a:latin typeface="Courier New" pitchFamily="49" charset="0"/>
              </a:rPr>
              <a:t>, 15.0, 0.5, 20.0); }}</a:t>
            </a:r>
            <a:endParaRPr lang="en-US" dirty="0" smtClean="0">
              <a:latin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604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en-US" dirty="0" smtClean="0"/>
              <a:t>Signal comparison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absolute difference</a:t>
            </a:r>
          </a:p>
          <a:p>
            <a:r>
              <a:rPr lang="en-US" sz="2400" dirty="0" smtClean="0"/>
              <a:t>m-relative difference</a:t>
            </a:r>
          </a:p>
          <a:p>
            <a:r>
              <a:rPr lang="en-US" sz="2400" dirty="0" smtClean="0"/>
              <a:t>m-slope difference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9F5D8-9423-4D9F-9C73-B0EFCDCD080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11560" y="3068960"/>
            <a:ext cx="8001056" cy="2025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function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AbsDifference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b="1" dirty="0" smtClean="0">
                <a:latin typeface="Courier New" pitchFamily="49" charset="0"/>
              </a:rPr>
              <a:t>in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SignalType</a:t>
            </a:r>
            <a:r>
              <a:rPr lang="en-US" dirty="0" smtClean="0">
                <a:latin typeface="Courier New" pitchFamily="49" charset="0"/>
              </a:rPr>
              <a:t> signal,</a:t>
            </a:r>
          </a:p>
          <a:p>
            <a:pPr>
              <a:defRPr/>
            </a:pPr>
            <a:r>
              <a:rPr lang="en-US" dirty="0" smtClean="0">
                <a:latin typeface="Courier New" pitchFamily="49" charset="0"/>
              </a:rPr>
              <a:t>                       </a:t>
            </a:r>
            <a:r>
              <a:rPr lang="en-US" b="1" dirty="0" smtClean="0">
                <a:latin typeface="Courier New" pitchFamily="49" charset="0"/>
              </a:rPr>
              <a:t>in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SignalType</a:t>
            </a:r>
            <a:r>
              <a:rPr lang="en-US" dirty="0" smtClean="0">
                <a:latin typeface="Courier New" pitchFamily="49" charset="0"/>
              </a:rPr>
              <a:t> ref,</a:t>
            </a:r>
          </a:p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			   in float </a:t>
            </a:r>
            <a:r>
              <a:rPr lang="en-US" dirty="0" err="1" smtClean="0">
                <a:latin typeface="Courier New" pitchFamily="49" charset="0"/>
              </a:rPr>
              <a:t>timeval</a:t>
            </a:r>
            <a:r>
              <a:rPr lang="en-US" dirty="0" smtClean="0">
                <a:latin typeface="Courier New" pitchFamily="49" charset="0"/>
              </a:rPr>
              <a:t>)</a:t>
            </a:r>
          </a:p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return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float</a:t>
            </a:r>
          </a:p>
          <a:p>
            <a:pPr>
              <a:defRPr/>
            </a:pPr>
            <a:r>
              <a:rPr lang="en-US" dirty="0" smtClean="0">
                <a:latin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1200" i="1" dirty="0" smtClean="0">
                <a:latin typeface="Courier New" pitchFamily="49" charset="0"/>
              </a:rPr>
              <a:t>//  return abs(</a:t>
            </a:r>
            <a:r>
              <a:rPr lang="en-US" sz="1200" i="1" dirty="0" err="1" smtClean="0">
                <a:latin typeface="Courier New" pitchFamily="49" charset="0"/>
              </a:rPr>
              <a:t>signal.at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</a:t>
            </a:r>
            <a:r>
              <a:rPr lang="en-US" sz="1200" i="1" dirty="0" smtClean="0">
                <a:latin typeface="Courier New" pitchFamily="49" charset="0"/>
              </a:rPr>
              <a:t>).value - </a:t>
            </a:r>
            <a:r>
              <a:rPr lang="en-US" sz="1200" i="1" dirty="0" err="1" smtClean="0">
                <a:latin typeface="Courier New" pitchFamily="49" charset="0"/>
              </a:rPr>
              <a:t>ref.at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</a:t>
            </a:r>
            <a:r>
              <a:rPr lang="en-US" sz="1200" i="1" dirty="0" smtClean="0">
                <a:latin typeface="Courier New" pitchFamily="49" charset="0"/>
              </a:rPr>
              <a:t>).value);</a:t>
            </a:r>
            <a:r>
              <a:rPr lang="en-US" dirty="0" smtClean="0">
                <a:latin typeface="Courier New" pitchFamily="49" charset="0"/>
              </a:rPr>
              <a:t> 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55576" y="3212976"/>
            <a:ext cx="8001056" cy="2671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function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MRelDifference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b="1" dirty="0" smtClean="0">
                <a:latin typeface="Courier New" pitchFamily="49" charset="0"/>
              </a:rPr>
              <a:t>in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SignalType</a:t>
            </a:r>
            <a:r>
              <a:rPr lang="en-US" dirty="0" smtClean="0">
                <a:latin typeface="Courier New" pitchFamily="49" charset="0"/>
              </a:rPr>
              <a:t> signal,</a:t>
            </a:r>
          </a:p>
          <a:p>
            <a:pPr>
              <a:defRPr/>
            </a:pPr>
            <a:r>
              <a:rPr lang="en-US" dirty="0" smtClean="0">
                <a:latin typeface="Courier New" pitchFamily="49" charset="0"/>
              </a:rPr>
              <a:t>                        </a:t>
            </a:r>
            <a:r>
              <a:rPr lang="en-US" b="1" dirty="0" smtClean="0">
                <a:latin typeface="Courier New" pitchFamily="49" charset="0"/>
              </a:rPr>
              <a:t>in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SignalType</a:t>
            </a:r>
            <a:r>
              <a:rPr lang="en-US" dirty="0" smtClean="0">
                <a:latin typeface="Courier New" pitchFamily="49" charset="0"/>
              </a:rPr>
              <a:t> ref,</a:t>
            </a:r>
          </a:p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			    in float </a:t>
            </a:r>
            <a:r>
              <a:rPr lang="en-US" dirty="0" err="1" smtClean="0">
                <a:latin typeface="Courier New" pitchFamily="49" charset="0"/>
              </a:rPr>
              <a:t>timeval</a:t>
            </a:r>
            <a:r>
              <a:rPr lang="en-US" dirty="0" smtClean="0">
                <a:latin typeface="Courier New" pitchFamily="49" charset="0"/>
              </a:rPr>
              <a:t>)</a:t>
            </a:r>
          </a:p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return float</a:t>
            </a:r>
          </a:p>
          <a:p>
            <a:pPr>
              <a:defRPr/>
            </a:pPr>
            <a:r>
              <a:rPr lang="en-US" i="1" dirty="0" smtClean="0">
                <a:latin typeface="Courier New" pitchFamily="49" charset="0"/>
              </a:rPr>
              <a:t/>
            </a:r>
            <a:br>
              <a:rPr lang="en-US" i="1" dirty="0" smtClean="0">
                <a:latin typeface="Courier New" pitchFamily="49" charset="0"/>
              </a:rPr>
            </a:br>
            <a:endParaRPr lang="en-US" sz="1200" i="1" dirty="0" smtClean="0">
              <a:latin typeface="Courier New" pitchFamily="49" charset="0"/>
            </a:endParaRPr>
          </a:p>
          <a:p>
            <a:pPr>
              <a:defRPr/>
            </a:pPr>
            <a:r>
              <a:rPr lang="en-US" sz="1200" i="1" dirty="0" smtClean="0">
                <a:latin typeface="Courier New" pitchFamily="49" charset="0"/>
              </a:rPr>
              <a:t>//  return </a:t>
            </a:r>
            <a:r>
              <a:rPr lang="en-US" sz="1200" i="1" dirty="0" err="1" smtClean="0">
                <a:latin typeface="Courier New" pitchFamily="49" charset="0"/>
              </a:rPr>
              <a:t>absDifference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signal,ref,timeval</a:t>
            </a:r>
            <a:r>
              <a:rPr lang="en-US" sz="1200" i="1" dirty="0" smtClean="0">
                <a:latin typeface="Courier New" pitchFamily="49" charset="0"/>
              </a:rPr>
              <a:t>)</a:t>
            </a:r>
            <a:br>
              <a:rPr lang="en-US" sz="1200" i="1" dirty="0" smtClean="0">
                <a:latin typeface="Courier New" pitchFamily="49" charset="0"/>
              </a:rPr>
            </a:br>
            <a:r>
              <a:rPr lang="en-US" sz="1200" i="1" dirty="0" smtClean="0">
                <a:latin typeface="Courier New" pitchFamily="49" charset="0"/>
              </a:rPr>
              <a:t>//                      /(</a:t>
            </a:r>
            <a:r>
              <a:rPr lang="en-US" sz="1200" i="1" dirty="0" err="1" smtClean="0">
                <a:latin typeface="Courier New" pitchFamily="49" charset="0"/>
              </a:rPr>
              <a:t>sqrt</a:t>
            </a:r>
            <a:r>
              <a:rPr lang="en-US" sz="1200" i="1" dirty="0" smtClean="0">
                <a:latin typeface="Courier New" pitchFamily="49" charset="0"/>
              </a:rPr>
              <a:t>(abs(</a:t>
            </a:r>
            <a:r>
              <a:rPr lang="en-US" sz="1200" i="1" dirty="0" err="1" smtClean="0">
                <a:latin typeface="Courier New" pitchFamily="49" charset="0"/>
              </a:rPr>
              <a:t>signal.at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</a:t>
            </a:r>
            <a:r>
              <a:rPr lang="en-US" sz="1200" i="1" dirty="0" smtClean="0">
                <a:latin typeface="Courier New" pitchFamily="49" charset="0"/>
              </a:rPr>
              <a:t>).value))</a:t>
            </a:r>
            <a:br>
              <a:rPr lang="en-US" sz="1200" i="1" dirty="0" smtClean="0">
                <a:latin typeface="Courier New" pitchFamily="49" charset="0"/>
              </a:rPr>
            </a:br>
            <a:r>
              <a:rPr lang="en-US" sz="1200" i="1" dirty="0" smtClean="0">
                <a:latin typeface="Courier New" pitchFamily="49" charset="0"/>
              </a:rPr>
              <a:t>//                      * </a:t>
            </a:r>
            <a:r>
              <a:rPr lang="en-US" sz="1200" i="1" dirty="0" err="1" smtClean="0">
                <a:latin typeface="Courier New" pitchFamily="49" charset="0"/>
              </a:rPr>
              <a:t>sqrt</a:t>
            </a:r>
            <a:r>
              <a:rPr lang="en-US" sz="1200" i="1" dirty="0" smtClean="0">
                <a:latin typeface="Courier New" pitchFamily="49" charset="0"/>
              </a:rPr>
              <a:t>(abs(</a:t>
            </a:r>
            <a:r>
              <a:rPr lang="en-US" sz="1200" i="1" dirty="0" err="1" smtClean="0">
                <a:latin typeface="Courier New" pitchFamily="49" charset="0"/>
              </a:rPr>
              <a:t>ref.at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</a:t>
            </a:r>
            <a:r>
              <a:rPr lang="en-US" sz="1200" i="1" dirty="0" smtClean="0">
                <a:latin typeface="Courier New" pitchFamily="49" charset="0"/>
              </a:rPr>
              <a:t>).value)));</a:t>
            </a:r>
            <a:endParaRPr lang="de-DE" sz="1200" i="1" dirty="0" smtClean="0">
              <a:latin typeface="Courier New" pitchFamily="49" charset="0"/>
            </a:endParaRPr>
          </a:p>
          <a:p>
            <a:pPr>
              <a:defRPr/>
            </a:pPr>
            <a:r>
              <a:rPr lang="en-US" sz="1200" i="1" dirty="0" smtClean="0">
                <a:latin typeface="Courier New" pitchFamily="49" charset="0"/>
              </a:rPr>
              <a:t> </a:t>
            </a:r>
            <a:endParaRPr lang="en-US" sz="1200" i="1" dirty="0">
              <a:latin typeface="Courier New" pitchFamily="49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99592" y="3356992"/>
            <a:ext cx="8001056" cy="3133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function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MSlopeDifference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b="1" dirty="0" smtClean="0">
                <a:latin typeface="Courier New" pitchFamily="49" charset="0"/>
              </a:rPr>
              <a:t>in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SignalType</a:t>
            </a:r>
            <a:r>
              <a:rPr lang="en-US" dirty="0" smtClean="0">
                <a:latin typeface="Courier New" pitchFamily="49" charset="0"/>
              </a:rPr>
              <a:t> signal,</a:t>
            </a:r>
          </a:p>
          <a:p>
            <a:pPr>
              <a:defRPr/>
            </a:pPr>
            <a:r>
              <a:rPr lang="en-US" dirty="0" smtClean="0">
                <a:latin typeface="Courier New" pitchFamily="49" charset="0"/>
              </a:rPr>
              <a:t>                          </a:t>
            </a:r>
            <a:r>
              <a:rPr lang="en-US" b="1" dirty="0" smtClean="0">
                <a:latin typeface="Courier New" pitchFamily="49" charset="0"/>
              </a:rPr>
              <a:t>in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SignalType</a:t>
            </a:r>
            <a:r>
              <a:rPr lang="en-US" dirty="0" smtClean="0">
                <a:latin typeface="Courier New" pitchFamily="49" charset="0"/>
              </a:rPr>
              <a:t> ref</a:t>
            </a:r>
            <a:r>
              <a:rPr lang="en-US" b="1" dirty="0" smtClean="0">
                <a:latin typeface="Courier New" pitchFamily="49" charset="0"/>
              </a:rPr>
              <a:t>,</a:t>
            </a:r>
          </a:p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                          in float </a:t>
            </a:r>
            <a:r>
              <a:rPr lang="en-US" dirty="0" err="1" smtClean="0">
                <a:latin typeface="Courier New" pitchFamily="49" charset="0"/>
              </a:rPr>
              <a:t>timeval</a:t>
            </a:r>
            <a:r>
              <a:rPr lang="en-US" dirty="0" smtClean="0">
                <a:latin typeface="Courier New" pitchFamily="49" charset="0"/>
              </a:rPr>
              <a:t>)</a:t>
            </a:r>
          </a:p>
          <a:p>
            <a:pPr>
              <a:defRPr/>
            </a:pPr>
            <a:r>
              <a:rPr lang="en-US" b="1" dirty="0" smtClean="0">
                <a:latin typeface="Courier New" pitchFamily="49" charset="0"/>
              </a:rPr>
              <a:t>return</a:t>
            </a:r>
            <a:r>
              <a:rPr lang="en-US" dirty="0" smtClean="0">
                <a:latin typeface="Courier New" pitchFamily="49" charset="0"/>
              </a:rPr>
              <a:t> float</a:t>
            </a:r>
          </a:p>
          <a:p>
            <a:r>
              <a:rPr lang="en-US" sz="1200" i="1" dirty="0" smtClean="0">
                <a:latin typeface="Courier New" pitchFamily="49" charset="0"/>
              </a:rPr>
              <a:t>// </a:t>
            </a:r>
            <a:r>
              <a:rPr lang="en-US" sz="1200" i="1" dirty="0" err="1" smtClean="0">
                <a:latin typeface="Courier New" pitchFamily="49" charset="0"/>
              </a:rPr>
              <a:t>var</a:t>
            </a:r>
            <a:r>
              <a:rPr lang="en-US" sz="1200" i="1" dirty="0" smtClean="0">
                <a:latin typeface="Courier New" pitchFamily="49" charset="0"/>
              </a:rPr>
              <a:t> float _</a:t>
            </a:r>
            <a:r>
              <a:rPr lang="en-US" sz="1200" i="1" dirty="0" err="1" smtClean="0">
                <a:latin typeface="Courier New" pitchFamily="49" charset="0"/>
              </a:rPr>
              <a:t>sd</a:t>
            </a:r>
            <a:r>
              <a:rPr lang="en-US" sz="1200" i="1" dirty="0" smtClean="0">
                <a:latin typeface="Courier New" pitchFamily="49" charset="0"/>
              </a:rPr>
              <a:t>:= </a:t>
            </a:r>
            <a:r>
              <a:rPr lang="en-US" sz="1200" i="1" dirty="0" err="1" smtClean="0">
                <a:latin typeface="Courier New" pitchFamily="49" charset="0"/>
              </a:rPr>
              <a:t>signal.at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</a:t>
            </a:r>
            <a:r>
              <a:rPr lang="en-US" sz="1200" i="1" dirty="0" smtClean="0">
                <a:latin typeface="Courier New" pitchFamily="49" charset="0"/>
              </a:rPr>
              <a:t>).delta;</a:t>
            </a:r>
            <a:endParaRPr lang="de-DE" sz="1200" i="1" dirty="0" smtClean="0">
              <a:latin typeface="Courier New" pitchFamily="49" charset="0"/>
            </a:endParaRPr>
          </a:p>
          <a:p>
            <a:r>
              <a:rPr lang="en-US" sz="1200" i="1" dirty="0" smtClean="0">
                <a:latin typeface="Courier New" pitchFamily="49" charset="0"/>
              </a:rPr>
              <a:t>// </a:t>
            </a:r>
            <a:r>
              <a:rPr lang="en-US" sz="1200" i="1" dirty="0" err="1" smtClean="0">
                <a:latin typeface="Courier New" pitchFamily="49" charset="0"/>
              </a:rPr>
              <a:t>var</a:t>
            </a:r>
            <a:r>
              <a:rPr lang="en-US" sz="1200" i="1" dirty="0" smtClean="0">
                <a:latin typeface="Courier New" pitchFamily="49" charset="0"/>
              </a:rPr>
              <a:t> float _s:= </a:t>
            </a:r>
            <a:r>
              <a:rPr lang="en-US" sz="1200" i="1" dirty="0" err="1" smtClean="0">
                <a:latin typeface="Courier New" pitchFamily="49" charset="0"/>
              </a:rPr>
              <a:t>sqrt</a:t>
            </a:r>
            <a:r>
              <a:rPr lang="en-US" sz="1200" i="1" dirty="0" smtClean="0">
                <a:latin typeface="Courier New" pitchFamily="49" charset="0"/>
              </a:rPr>
              <a:t>(abs(1.0/2.0*_</a:t>
            </a:r>
            <a:r>
              <a:rPr lang="en-US" sz="1200" i="1" dirty="0" err="1" smtClean="0">
                <a:latin typeface="Courier New" pitchFamily="49" charset="0"/>
              </a:rPr>
              <a:t>sd</a:t>
            </a:r>
            <a:r>
              <a:rPr lang="en-US" sz="1200" i="1" dirty="0" smtClean="0">
                <a:latin typeface="Courier New" pitchFamily="49" charset="0"/>
              </a:rPr>
              <a:t/>
            </a:r>
            <a:br>
              <a:rPr lang="en-US" sz="1200" i="1" dirty="0" smtClean="0">
                <a:latin typeface="Courier New" pitchFamily="49" charset="0"/>
              </a:rPr>
            </a:br>
            <a:r>
              <a:rPr lang="en-US" sz="1200" i="1" dirty="0" smtClean="0">
                <a:latin typeface="Courier New" pitchFamily="49" charset="0"/>
              </a:rPr>
              <a:t>//                           *(</a:t>
            </a:r>
            <a:r>
              <a:rPr lang="en-US" sz="1200" i="1" dirty="0" err="1" smtClean="0">
                <a:latin typeface="Courier New" pitchFamily="49" charset="0"/>
              </a:rPr>
              <a:t>signal.at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timeval-_sd</a:t>
            </a:r>
            <a:r>
              <a:rPr lang="en-US" sz="1200" i="1" dirty="0" smtClean="0">
                <a:latin typeface="Courier New" pitchFamily="49" charset="0"/>
              </a:rPr>
              <a:t>).value</a:t>
            </a:r>
            <a:br>
              <a:rPr lang="en-US" sz="1200" i="1" dirty="0" smtClean="0">
                <a:latin typeface="Courier New" pitchFamily="49" charset="0"/>
              </a:rPr>
            </a:br>
            <a:r>
              <a:rPr lang="en-US" sz="1200" i="1" dirty="0" smtClean="0">
                <a:latin typeface="Courier New" pitchFamily="49" charset="0"/>
              </a:rPr>
              <a:t>//                             -</a:t>
            </a:r>
            <a:r>
              <a:rPr lang="en-US" sz="1200" i="1" dirty="0" err="1" smtClean="0">
                <a:latin typeface="Courier New" pitchFamily="49" charset="0"/>
              </a:rPr>
              <a:t>signal.at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</a:t>
            </a:r>
            <a:r>
              <a:rPr lang="en-US" sz="1200" i="1" dirty="0" smtClean="0">
                <a:latin typeface="Courier New" pitchFamily="49" charset="0"/>
              </a:rPr>
              <a:t>).value)));</a:t>
            </a:r>
            <a:endParaRPr lang="de-DE" sz="1200" i="1" dirty="0" smtClean="0">
              <a:latin typeface="Courier New" pitchFamily="49" charset="0"/>
            </a:endParaRPr>
          </a:p>
          <a:p>
            <a:r>
              <a:rPr lang="en-US" sz="1200" i="1" dirty="0" smtClean="0">
                <a:latin typeface="Courier New" pitchFamily="49" charset="0"/>
              </a:rPr>
              <a:t>// </a:t>
            </a:r>
            <a:r>
              <a:rPr lang="en-US" sz="1200" i="1" dirty="0" err="1" smtClean="0">
                <a:latin typeface="Courier New" pitchFamily="49" charset="0"/>
              </a:rPr>
              <a:t>var</a:t>
            </a:r>
            <a:r>
              <a:rPr lang="en-US" sz="1200" i="1" dirty="0" smtClean="0">
                <a:latin typeface="Courier New" pitchFamily="49" charset="0"/>
              </a:rPr>
              <a:t> float _rd:= </a:t>
            </a:r>
            <a:r>
              <a:rPr lang="en-US" sz="1200" i="1" dirty="0" err="1" smtClean="0">
                <a:latin typeface="Courier New" pitchFamily="49" charset="0"/>
              </a:rPr>
              <a:t>ref.at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</a:t>
            </a:r>
            <a:r>
              <a:rPr lang="en-US" sz="1200" i="1" dirty="0" smtClean="0">
                <a:latin typeface="Courier New" pitchFamily="49" charset="0"/>
              </a:rPr>
              <a:t>).delta;</a:t>
            </a:r>
            <a:br>
              <a:rPr lang="en-US" sz="1200" i="1" dirty="0" smtClean="0">
                <a:latin typeface="Courier New" pitchFamily="49" charset="0"/>
              </a:rPr>
            </a:br>
            <a:r>
              <a:rPr lang="en-US" sz="1200" i="1" dirty="0" smtClean="0">
                <a:latin typeface="Courier New" pitchFamily="49" charset="0"/>
              </a:rPr>
              <a:t>// </a:t>
            </a:r>
            <a:r>
              <a:rPr lang="en-US" sz="1200" i="1" dirty="0" err="1" smtClean="0">
                <a:latin typeface="Courier New" pitchFamily="49" charset="0"/>
              </a:rPr>
              <a:t>var</a:t>
            </a:r>
            <a:r>
              <a:rPr lang="en-US" sz="1200" i="1" dirty="0" smtClean="0">
                <a:latin typeface="Courier New" pitchFamily="49" charset="0"/>
              </a:rPr>
              <a:t> float _s:= </a:t>
            </a:r>
            <a:r>
              <a:rPr lang="en-US" sz="1200" i="1" dirty="0" err="1" smtClean="0">
                <a:latin typeface="Courier New" pitchFamily="49" charset="0"/>
              </a:rPr>
              <a:t>sqrt</a:t>
            </a:r>
            <a:r>
              <a:rPr lang="en-US" sz="1200" i="1" dirty="0" smtClean="0">
                <a:latin typeface="Courier New" pitchFamily="49" charset="0"/>
              </a:rPr>
              <a:t>(abs(1.0/2.0*_rd</a:t>
            </a:r>
            <a:br>
              <a:rPr lang="en-US" sz="1200" i="1" dirty="0" smtClean="0">
                <a:latin typeface="Courier New" pitchFamily="49" charset="0"/>
              </a:rPr>
            </a:br>
            <a:r>
              <a:rPr lang="en-US" sz="1200" i="1" dirty="0" smtClean="0">
                <a:latin typeface="Courier New" pitchFamily="49" charset="0"/>
              </a:rPr>
              <a:t>//                    *(</a:t>
            </a:r>
            <a:r>
              <a:rPr lang="en-US" sz="1200" i="1" dirty="0" err="1" smtClean="0">
                <a:latin typeface="Courier New" pitchFamily="49" charset="0"/>
              </a:rPr>
              <a:t>ref.at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timeval-_rd</a:t>
            </a:r>
            <a:r>
              <a:rPr lang="en-US" sz="1200" i="1" dirty="0" smtClean="0">
                <a:latin typeface="Courier New" pitchFamily="49" charset="0"/>
              </a:rPr>
              <a:t>).value -</a:t>
            </a:r>
            <a:r>
              <a:rPr lang="en-US" sz="1200" i="1" dirty="0" err="1" smtClean="0">
                <a:latin typeface="Courier New" pitchFamily="49" charset="0"/>
              </a:rPr>
              <a:t>ref.at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</a:t>
            </a:r>
            <a:r>
              <a:rPr lang="en-US" sz="1200" i="1" dirty="0" smtClean="0">
                <a:latin typeface="Courier New" pitchFamily="49" charset="0"/>
              </a:rPr>
              <a:t>).value)));</a:t>
            </a:r>
            <a:br>
              <a:rPr lang="en-US" sz="1200" i="1" dirty="0" smtClean="0">
                <a:latin typeface="Courier New" pitchFamily="49" charset="0"/>
              </a:rPr>
            </a:br>
            <a:r>
              <a:rPr lang="en-US" sz="1200" i="1" dirty="0" smtClean="0">
                <a:latin typeface="Courier New" pitchFamily="49" charset="0"/>
              </a:rPr>
              <a:t>// return </a:t>
            </a:r>
            <a:r>
              <a:rPr lang="en-US" sz="1200" i="1" dirty="0" err="1" smtClean="0">
                <a:latin typeface="Courier New" pitchFamily="49" charset="0"/>
              </a:rPr>
              <a:t>absDifference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signal.at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timeval-_sd</a:t>
            </a:r>
            <a:r>
              <a:rPr lang="en-US" sz="1200" i="1" dirty="0" smtClean="0">
                <a:latin typeface="Courier New" pitchFamily="49" charset="0"/>
              </a:rPr>
              <a:t>).value, </a:t>
            </a:r>
            <a:br>
              <a:rPr lang="en-US" sz="1200" i="1" dirty="0" smtClean="0">
                <a:latin typeface="Courier New" pitchFamily="49" charset="0"/>
              </a:rPr>
            </a:br>
            <a:r>
              <a:rPr lang="en-US" sz="1200" i="1" dirty="0" smtClean="0">
                <a:latin typeface="Courier New" pitchFamily="49" charset="0"/>
              </a:rPr>
              <a:t>//                      </a:t>
            </a:r>
            <a:r>
              <a:rPr lang="en-US" sz="1200" i="1" dirty="0" err="1" smtClean="0">
                <a:latin typeface="Courier New" pitchFamily="49" charset="0"/>
              </a:rPr>
              <a:t>ref.at</a:t>
            </a:r>
            <a:r>
              <a:rPr lang="en-US" sz="1200" i="1" dirty="0" smtClean="0">
                <a:latin typeface="Courier New" pitchFamily="49" charset="0"/>
              </a:rPr>
              <a:t>(</a:t>
            </a:r>
            <a:r>
              <a:rPr lang="en-US" sz="1200" i="1" dirty="0" err="1" smtClean="0">
                <a:latin typeface="Courier New" pitchFamily="49" charset="0"/>
              </a:rPr>
              <a:t>timeval-_rd</a:t>
            </a:r>
            <a:r>
              <a:rPr lang="en-US" sz="1200" i="1" dirty="0" smtClean="0">
                <a:latin typeface="Courier New" pitchFamily="49" charset="0"/>
              </a:rPr>
              <a:t>).value)/(_s * _r);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uiExpand="1" build="allAtOnce" animBg="1"/>
      <p:bldP spid="8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dirty="0" smtClean="0">
                <a:solidFill>
                  <a:schemeClr val="bg2"/>
                </a:solidFill>
              </a:rPr>
              <a:t>Embedded Systems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Become communicating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sp>
        <p:nvSpPr>
          <p:cNvPr id="5" name="Abgerundetes Rechteck 4"/>
          <p:cNvSpPr/>
          <p:nvPr/>
        </p:nvSpPr>
        <p:spPr>
          <a:xfrm>
            <a:off x="683568" y="1700808"/>
            <a:ext cx="3528392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5364088" y="1700808"/>
            <a:ext cx="3528392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1304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04864"/>
            <a:ext cx="1304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204864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340768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2411760" y="2420888"/>
            <a:ext cx="3000846" cy="1368152"/>
            <a:chOff x="1625" y="1818"/>
            <a:chExt cx="2888" cy="1475"/>
          </a:xfrm>
        </p:grpSpPr>
        <p:pic>
          <p:nvPicPr>
            <p:cNvPr id="20" name="Picture 5" descr="s_klasse_durchsichti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625" y="1818"/>
              <a:ext cx="2888" cy="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W220_o_K_ohne Zahle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30" y="2032"/>
              <a:ext cx="2043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feld 90"/>
          <p:cNvSpPr txBox="1">
            <a:spLocks noChangeArrowheads="1"/>
          </p:cNvSpPr>
          <p:nvPr/>
        </p:nvSpPr>
        <p:spPr bwMode="auto">
          <a:xfrm>
            <a:off x="6160715" y="643126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Raavi" pitchFamily="34" charset="0"/>
                <a:cs typeface="Raavi" pitchFamily="34" charset="0"/>
              </a:rPr>
              <a:t>IRS</a:t>
            </a:r>
          </a:p>
        </p:txBody>
      </p:sp>
      <p:sp>
        <p:nvSpPr>
          <p:cNvPr id="36" name="Textfeld 90"/>
          <p:cNvSpPr txBox="1">
            <a:spLocks noChangeArrowheads="1"/>
          </p:cNvSpPr>
          <p:nvPr/>
        </p:nvSpPr>
        <p:spPr bwMode="auto">
          <a:xfrm>
            <a:off x="3307978" y="6404273"/>
            <a:ext cx="4540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Raavi" pitchFamily="34" charset="0"/>
                <a:cs typeface="Raavi" pitchFamily="34" charset="0"/>
              </a:rPr>
              <a:t>IRS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1691680" y="4725144"/>
            <a:ext cx="5904656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75226" y="4869160"/>
            <a:ext cx="1690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4869160"/>
            <a:ext cx="1690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Grafik 6" descr="radi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22663" y="5067598"/>
            <a:ext cx="32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Grafik 8" descr="radi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56138" y="5067598"/>
            <a:ext cx="319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Gerade Verbindung 44"/>
          <p:cNvCxnSpPr/>
          <p:nvPr/>
        </p:nvCxnSpPr>
        <p:spPr>
          <a:xfrm rot="16200000" flipH="1">
            <a:off x="4601269" y="5674817"/>
            <a:ext cx="306387" cy="222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10800000">
            <a:off x="4797326" y="5342235"/>
            <a:ext cx="5016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rot="5400000" flipH="1" flipV="1">
            <a:off x="5183882" y="5666879"/>
            <a:ext cx="290512" cy="254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2463701" y="6218535"/>
            <a:ext cx="2179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Grafik 36" descr="radio-tower-logo-2-md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5588" y="5948660"/>
            <a:ext cx="3365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Grafik 38" descr="radio-tower-logo-2-md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98563" y="5939135"/>
            <a:ext cx="3365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Grafik 68" descr="radi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66838" y="5058073"/>
            <a:ext cx="32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Gerade Verbindung 51"/>
          <p:cNvCxnSpPr/>
          <p:nvPr/>
        </p:nvCxnSpPr>
        <p:spPr>
          <a:xfrm rot="16200000" flipH="1">
            <a:off x="2021582" y="5714504"/>
            <a:ext cx="29051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feld 90"/>
          <p:cNvSpPr txBox="1">
            <a:spLocks noChangeArrowheads="1"/>
          </p:cNvSpPr>
          <p:nvPr/>
        </p:nvSpPr>
        <p:spPr bwMode="auto">
          <a:xfrm>
            <a:off x="5298976" y="5785148"/>
            <a:ext cx="1970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Raavi" pitchFamily="34" charset="0"/>
                <a:cs typeface="Raavi" pitchFamily="34" charset="0"/>
              </a:rPr>
              <a:t>802.11 b/g </a:t>
            </a:r>
            <a:r>
              <a:rPr lang="de-DE" sz="1400" dirty="0" err="1">
                <a:latin typeface="Raavi" pitchFamily="34" charset="0"/>
                <a:cs typeface="Raavi" pitchFamily="34" charset="0"/>
              </a:rPr>
              <a:t>and</a:t>
            </a:r>
            <a:r>
              <a:rPr lang="de-DE" sz="1400" dirty="0">
                <a:latin typeface="Raavi" pitchFamily="34" charset="0"/>
                <a:cs typeface="Raavi" pitchFamily="34" charset="0"/>
              </a:rPr>
              <a:t> ITS G5</a:t>
            </a:r>
          </a:p>
          <a:p>
            <a:endParaRPr lang="de-DE" sz="1400" dirty="0">
              <a:latin typeface="Raavi" pitchFamily="34" charset="0"/>
              <a:cs typeface="Raavi" pitchFamily="34" charset="0"/>
            </a:endParaRPr>
          </a:p>
        </p:txBody>
      </p:sp>
      <p:sp>
        <p:nvSpPr>
          <p:cNvPr id="54" name="Textfeld 90"/>
          <p:cNvSpPr txBox="1">
            <a:spLocks noChangeArrowheads="1"/>
          </p:cNvSpPr>
          <p:nvPr/>
        </p:nvSpPr>
        <p:spPr bwMode="auto">
          <a:xfrm>
            <a:off x="1939826" y="6404273"/>
            <a:ext cx="4540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Raavi" pitchFamily="34" charset="0"/>
                <a:cs typeface="Raavi" pitchFamily="34" charset="0"/>
              </a:rPr>
              <a:t>IRS</a:t>
            </a:r>
          </a:p>
        </p:txBody>
      </p:sp>
      <p:sp>
        <p:nvSpPr>
          <p:cNvPr id="55" name="Textfeld 90"/>
          <p:cNvSpPr txBox="1">
            <a:spLocks noChangeArrowheads="1"/>
          </p:cNvSpPr>
          <p:nvPr/>
        </p:nvSpPr>
        <p:spPr bwMode="auto">
          <a:xfrm>
            <a:off x="4738588" y="5116810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latin typeface="Raavi" pitchFamily="34" charset="0"/>
                <a:cs typeface="Raavi" pitchFamily="34" charset="0"/>
              </a:rPr>
              <a:t>ITS G5</a:t>
            </a:r>
            <a:endParaRPr lang="de-DE" sz="1400">
              <a:latin typeface="Raavi" pitchFamily="34" charset="0"/>
              <a:cs typeface="Raavi" pitchFamily="34" charset="0"/>
            </a:endParaRPr>
          </a:p>
        </p:txBody>
      </p:sp>
      <p:sp>
        <p:nvSpPr>
          <p:cNvPr id="56" name="Textfeld 90"/>
          <p:cNvSpPr txBox="1">
            <a:spLocks noChangeArrowheads="1"/>
          </p:cNvSpPr>
          <p:nvPr/>
        </p:nvSpPr>
        <p:spPr bwMode="auto">
          <a:xfrm>
            <a:off x="3198713" y="5588298"/>
            <a:ext cx="44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Raavi" pitchFamily="34" charset="0"/>
                <a:cs typeface="Raavi" pitchFamily="34" charset="0"/>
              </a:rPr>
              <a:t>IVS</a:t>
            </a:r>
          </a:p>
        </p:txBody>
      </p:sp>
      <p:sp>
        <p:nvSpPr>
          <p:cNvPr id="57" name="Textfeld 90"/>
          <p:cNvSpPr txBox="1">
            <a:spLocks noChangeArrowheads="1"/>
          </p:cNvSpPr>
          <p:nvPr/>
        </p:nvSpPr>
        <p:spPr bwMode="auto">
          <a:xfrm>
            <a:off x="6376888" y="5551785"/>
            <a:ext cx="44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Raavi" pitchFamily="34" charset="0"/>
                <a:cs typeface="Raavi" pitchFamily="34" charset="0"/>
              </a:rPr>
              <a:t>IVS</a:t>
            </a:r>
          </a:p>
        </p:txBody>
      </p:sp>
      <p:cxnSp>
        <p:nvCxnSpPr>
          <p:cNvPr id="58" name="Gerade Verbindung 57"/>
          <p:cNvCxnSpPr/>
          <p:nvPr/>
        </p:nvCxnSpPr>
        <p:spPr>
          <a:xfrm>
            <a:off x="5272683" y="6237312"/>
            <a:ext cx="2179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584" y="3501008"/>
            <a:ext cx="1043291" cy="93610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4288" y="3212976"/>
            <a:ext cx="1231796" cy="86409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65" name="Grafik 64" descr="800px-Flexray.svg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11760" y="3789040"/>
            <a:ext cx="1382554" cy="86409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66" name="Grafik 65" descr="220px-FlexRay_Logo.svg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491880" y="3573016"/>
            <a:ext cx="835110" cy="56559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16" y="3933056"/>
            <a:ext cx="1981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0" grpId="0" animBg="1"/>
      <p:bldP spid="53" grpId="0"/>
      <p:bldP spid="54" grpId="0"/>
      <p:bldP spid="55" grpId="0"/>
      <p:bldP spid="56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en-US" dirty="0" smtClean="0"/>
              <a:t>Assessment and offline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83568" y="1628800"/>
            <a:ext cx="8001056" cy="479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type record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Sample {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float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value_,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timestamp_,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delta_};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record of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Sample;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myTestcase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() runs on Tester{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Samples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sRec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// measure on all incoming ports for 100 seconds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wait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(100.0);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// get the all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sampless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myInport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until now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sRec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EngineSpeed.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history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(0.0, now);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:=0;i&lt;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lengthof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myStreamRec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:=i+1){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sRec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].value_ &gt;= 10.0);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}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en-US" dirty="0" smtClean="0"/>
              <a:t>Assessment and offline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714348" y="1628800"/>
            <a:ext cx="8001056" cy="45492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template Samples Greater10:=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+(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Sample:{value_:=(10.0 .. infinity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timestamp_:=?, delta_:=?)}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assert(match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sRec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Greater10));</a:t>
            </a:r>
          </a:p>
          <a:p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template Samples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SequenceOfGreaterOne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:=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#(5,40)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(Sample:{value_:=(5000.0 .. infinity),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timestamp_:=?, delta_:=?)}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sRec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AllGreaterThanTenOrNone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sRec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AllGreaterThanTenOrNone</a:t>
            </a:r>
            <a:r>
              <a:rPr lang="en-US" sz="16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Matlab</a:t>
            </a:r>
            <a:r>
              <a:rPr lang="de-DE" dirty="0" smtClean="0"/>
              <a:t>/</a:t>
            </a:r>
            <a:r>
              <a:rPr lang="de-DE" dirty="0" err="1" smtClean="0"/>
              <a:t>Simulink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B58C7-20E7-4628-8E1C-C0919D1528E1}" type="slidenum">
              <a:rPr lang="en-US" noProof="0" smtClean="0"/>
              <a:pPr>
                <a:defRPr/>
              </a:pPr>
              <a:t>22</a:t>
            </a:fld>
            <a:endParaRPr lang="en-US" noProof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6589701" cy="51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jgr-tanna\Desktop\Screenshot-vehicle mph  (yellow) &amp; throttle %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500306"/>
            <a:ext cx="6867525" cy="3876675"/>
          </a:xfrm>
          <a:prstGeom prst="rect">
            <a:avLst/>
          </a:prstGeom>
          <a:noFill/>
        </p:spPr>
      </p:pic>
      <p:pic>
        <p:nvPicPr>
          <p:cNvPr id="27652" name="Picture 4" descr="C:\Users\jgr-tanna\Desktop\Screenshot-engine RPM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357694"/>
            <a:ext cx="3586503" cy="221457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5973" y="1700808"/>
            <a:ext cx="5328592" cy="20491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9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CANOE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4" descr="\\filesrv\jgr\Vector6 - K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79" y="1428736"/>
            <a:ext cx="8198087" cy="316456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5181652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57451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1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TTCN-3 embedded 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TTCN-3 embedded concepts are defined</a:t>
            </a:r>
          </a:p>
          <a:p>
            <a:pPr lvl="1"/>
            <a:r>
              <a:rPr lang="en-US" sz="2000" dirty="0" smtClean="0"/>
              <a:t>RT are available with TTCN-3 V </a:t>
            </a:r>
            <a:r>
              <a:rPr lang="de-DE" sz="2000" dirty="0" smtClean="0"/>
              <a:t>4.2.1</a:t>
            </a:r>
            <a:endParaRPr lang="en-US" sz="2000" dirty="0" smtClean="0"/>
          </a:p>
          <a:p>
            <a:pPr lvl="1"/>
            <a:r>
              <a:rPr lang="en-US" sz="2000" dirty="0" smtClean="0"/>
              <a:t>Continuous concepts are in preparation for standardization</a:t>
            </a:r>
          </a:p>
          <a:p>
            <a:r>
              <a:rPr lang="en-US" sz="2400" dirty="0" smtClean="0"/>
              <a:t>Explorative compiler are available</a:t>
            </a:r>
          </a:p>
          <a:p>
            <a:pPr lvl="1"/>
            <a:r>
              <a:rPr lang="en-US" sz="2000" dirty="0" smtClean="0"/>
              <a:t>FOKUS TTCN-3 embedded compiler and runtime</a:t>
            </a:r>
          </a:p>
          <a:p>
            <a:pPr lvl="1"/>
            <a:r>
              <a:rPr lang="en-US" sz="2000" dirty="0" smtClean="0"/>
              <a:t>Testing Technologies TT-Workbench with TTCN-3 embedded support</a:t>
            </a:r>
            <a:endParaRPr lang="en-US" sz="2400" dirty="0" smtClean="0"/>
          </a:p>
          <a:p>
            <a:r>
              <a:rPr lang="en-US" sz="2400" dirty="0" smtClean="0"/>
              <a:t>Research on test reuse for component based systems</a:t>
            </a: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rafik 7" descr="bac-Default.gif"/>
          <p:cNvPicPr>
            <a:picLocks noChangeAspect="1"/>
          </p:cNvPicPr>
          <p:nvPr/>
        </p:nvPicPr>
        <p:blipFill>
          <a:blip r:embed="rId3" cstate="print"/>
          <a:srcRect b="8170"/>
          <a:stretch>
            <a:fillRect/>
          </a:stretch>
        </p:blipFill>
        <p:spPr bwMode="auto">
          <a:xfrm>
            <a:off x="696913" y="1644650"/>
            <a:ext cx="76898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Contact and information </a:t>
            </a:r>
          </a:p>
        </p:txBody>
      </p:sp>
      <p:sp>
        <p:nvSpPr>
          <p:cNvPr id="33796" name="Textfeld 9"/>
          <p:cNvSpPr txBox="1">
            <a:spLocks noChangeArrowheads="1"/>
          </p:cNvSpPr>
          <p:nvPr/>
        </p:nvSpPr>
        <p:spPr bwMode="auto">
          <a:xfrm>
            <a:off x="3643313" y="4627563"/>
            <a:ext cx="4737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r"/>
            <a:r>
              <a:rPr lang="de-DE" b="1" dirty="0">
                <a:solidFill>
                  <a:schemeClr val="accent2"/>
                </a:solidFill>
              </a:rPr>
              <a:t>Jürgen Großmann</a:t>
            </a:r>
          </a:p>
          <a:p>
            <a:pPr algn="r"/>
            <a:r>
              <a:rPr lang="de-DE" dirty="0">
                <a:solidFill>
                  <a:schemeClr val="accent2"/>
                </a:solidFill>
              </a:rPr>
              <a:t>Fraunhofer FOKUS</a:t>
            </a:r>
          </a:p>
          <a:p>
            <a:pPr algn="r"/>
            <a:r>
              <a:rPr lang="de-DE" dirty="0">
                <a:solidFill>
                  <a:schemeClr val="accent2"/>
                </a:solidFill>
              </a:rPr>
              <a:t>Kaiserin-Augusta-Allee 31,10589 Berlin</a:t>
            </a:r>
          </a:p>
          <a:p>
            <a:pPr algn="r"/>
            <a:r>
              <a:rPr lang="de-DE" dirty="0">
                <a:solidFill>
                  <a:schemeClr val="accent2"/>
                </a:solidFill>
              </a:rPr>
              <a:t>Tel:   +49-30-3463-7390</a:t>
            </a:r>
          </a:p>
          <a:p>
            <a:pPr algn="r"/>
            <a:r>
              <a:rPr lang="de-DE" dirty="0">
                <a:solidFill>
                  <a:schemeClr val="accent2"/>
                </a:solidFill>
              </a:rPr>
              <a:t>juergen.grossmann@fokus.fraunhofer.de</a:t>
            </a:r>
          </a:p>
          <a:p>
            <a:r>
              <a:rPr lang="de-DE" dirty="0"/>
              <a:t> </a:t>
            </a:r>
          </a:p>
          <a:p>
            <a:endParaRPr lang="de-DE" dirty="0"/>
          </a:p>
        </p:txBody>
      </p:sp>
      <p:pic>
        <p:nvPicPr>
          <p:cNvPr id="33797" name="Picture 8" descr="logo-favor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2339975"/>
            <a:ext cx="3883025" cy="1214438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33798" name="Textfeld 6"/>
          <p:cNvSpPr txBox="1">
            <a:spLocks noChangeArrowheads="1"/>
          </p:cNvSpPr>
          <p:nvPr/>
        </p:nvSpPr>
        <p:spPr bwMode="auto">
          <a:xfrm>
            <a:off x="3357563" y="362585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www.temea.org</a:t>
            </a:r>
          </a:p>
        </p:txBody>
      </p:sp>
      <p:sp>
        <p:nvSpPr>
          <p:cNvPr id="9" name="Rechteck 8"/>
          <p:cNvSpPr/>
          <p:nvPr/>
        </p:nvSpPr>
        <p:spPr>
          <a:xfrm>
            <a:off x="6786563" y="142874"/>
            <a:ext cx="2214562" cy="107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" name="Bild 3" descr="FOKUS_300dpi_CMY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50" y="610251"/>
            <a:ext cx="2713830" cy="82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Motivation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de-DE" dirty="0" err="1" smtClean="0"/>
              <a:t>Why</a:t>
            </a:r>
            <a:r>
              <a:rPr lang="de-DE" dirty="0" smtClean="0"/>
              <a:t> TTCN-3 embedded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TTCN-3: Mature, industry grade standard</a:t>
            </a:r>
          </a:p>
          <a:p>
            <a:r>
              <a:rPr lang="en-US" sz="2000" dirty="0" smtClean="0"/>
              <a:t>TTCN-3: Provides a clear and well defined test system architecture</a:t>
            </a:r>
          </a:p>
          <a:p>
            <a:r>
              <a:rPr lang="en-US" sz="2000" dirty="0" smtClean="0"/>
              <a:t>TTCN-3: Provides powerful language constructs for automation and reusability</a:t>
            </a:r>
          </a:p>
          <a:p>
            <a:r>
              <a:rPr lang="en-US" b="1" dirty="0" smtClean="0"/>
              <a:t>TTCN-3 embedded </a:t>
            </a:r>
            <a:r>
              <a:rPr lang="en-US" dirty="0" smtClean="0"/>
              <a:t>provides</a:t>
            </a:r>
            <a:r>
              <a:rPr lang="en-US" dirty="0"/>
              <a:t> </a:t>
            </a:r>
            <a:r>
              <a:rPr lang="en-US" dirty="0" smtClean="0"/>
              <a:t>additional </a:t>
            </a:r>
            <a:r>
              <a:rPr lang="en-US" dirty="0"/>
              <a:t>concepts for </a:t>
            </a:r>
            <a:r>
              <a:rPr lang="en-US" dirty="0" smtClean="0"/>
              <a:t>testing hybrid systems</a:t>
            </a:r>
            <a:endParaRPr lang="en-US" dirty="0"/>
          </a:p>
          <a:p>
            <a:pPr lvl="1"/>
            <a:r>
              <a:rPr lang="en-US" b="1" dirty="0" smtClean="0"/>
              <a:t>flexible time concepts (real time and simulation time)</a:t>
            </a:r>
          </a:p>
          <a:p>
            <a:pPr lvl="1"/>
            <a:r>
              <a:rPr lang="en-US" b="1" dirty="0" smtClean="0"/>
              <a:t>control flow structures to model signal changes over time</a:t>
            </a:r>
          </a:p>
          <a:p>
            <a:pPr lvl="1"/>
            <a:r>
              <a:rPr lang="en-US" b="1" dirty="0"/>
              <a:t>e</a:t>
            </a:r>
            <a:r>
              <a:rPr lang="en-US" b="1" dirty="0" smtClean="0"/>
              <a:t>fficient access </a:t>
            </a:r>
            <a:r>
              <a:rPr lang="en-US" b="1" dirty="0"/>
              <a:t>to </a:t>
            </a:r>
            <a:r>
              <a:rPr lang="en-US" b="1" dirty="0" smtClean="0"/>
              <a:t>individual signal values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bg2"/>
                </a:solidFill>
              </a:rPr>
              <a:t>Results of </a:t>
            </a:r>
            <a:r>
              <a:rPr lang="en-US" sz="1800" b="1" dirty="0" smtClean="0">
                <a:solidFill>
                  <a:schemeClr val="bg2"/>
                </a:solidFill>
              </a:rPr>
              <a:t>TEMEA</a:t>
            </a:r>
            <a:br>
              <a:rPr lang="en-US" sz="1800" b="1" dirty="0" smtClean="0">
                <a:solidFill>
                  <a:schemeClr val="bg2"/>
                </a:solidFill>
              </a:rPr>
            </a:br>
            <a:r>
              <a:rPr lang="en-US" dirty="0"/>
              <a:t>TTCN-3 embedded </a:t>
            </a:r>
            <a:endParaRPr lang="en-US" dirty="0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1" dirty="0" smtClean="0"/>
              <a:t>RT TTCN-3 Concepts (status: integrated </a:t>
            </a:r>
            <a:r>
              <a:rPr lang="en-US" sz="1800" b="1" i="1" dirty="0"/>
              <a:t>in </a:t>
            </a:r>
            <a:r>
              <a:rPr lang="en-US" sz="1800" b="1" i="1" dirty="0" smtClean="0"/>
              <a:t>TTCN-3 </a:t>
            </a:r>
            <a:r>
              <a:rPr lang="en-GB" sz="1800" b="1" i="1" dirty="0" smtClean="0"/>
              <a:t>extensions</a:t>
            </a:r>
            <a:r>
              <a:rPr lang="en-GB" sz="1800" b="1" i="1" dirty="0"/>
              <a:t>: TTCN-3 Performance and Real Time </a:t>
            </a:r>
            <a:r>
              <a:rPr lang="en-GB" sz="1800" b="1" i="1" dirty="0" smtClean="0"/>
              <a:t>Testing</a:t>
            </a:r>
            <a:r>
              <a:rPr lang="en-GB" sz="1800" dirty="0" smtClean="0"/>
              <a:t>)</a:t>
            </a:r>
            <a:endParaRPr lang="en-US" sz="1800" b="1" i="1" dirty="0" smtClean="0"/>
          </a:p>
          <a:p>
            <a:pPr lvl="1"/>
            <a:r>
              <a:rPr lang="en-US" sz="1600" b="1" i="1" dirty="0" smtClean="0"/>
              <a:t>clock </a:t>
            </a:r>
            <a:r>
              <a:rPr lang="en-US" sz="1600" dirty="0" smtClean="0"/>
              <a:t>as a common basis for time measurement.</a:t>
            </a:r>
          </a:p>
          <a:p>
            <a:pPr lvl="1"/>
            <a:r>
              <a:rPr lang="en-US" sz="1600" b="1" i="1" dirty="0" smtClean="0"/>
              <a:t>timestamp redirection </a:t>
            </a:r>
            <a:r>
              <a:rPr lang="en-US" sz="1600" dirty="0" smtClean="0"/>
              <a:t>for exact time measurement of message interaction.</a:t>
            </a:r>
          </a:p>
          <a:p>
            <a:r>
              <a:rPr lang="en-US" sz="1800" b="1" i="1" dirty="0" smtClean="0"/>
              <a:t>Continuous TTCN-3 Concepts  (status: change request)</a:t>
            </a:r>
          </a:p>
          <a:p>
            <a:pPr lvl="1"/>
            <a:r>
              <a:rPr lang="en-US" sz="1600" b="1" i="1" dirty="0" smtClean="0"/>
              <a:t>sampled clock</a:t>
            </a:r>
            <a:r>
              <a:rPr lang="en-US" sz="1600" dirty="0" smtClean="0"/>
              <a:t> as a common basis for discretization and stream definitions.</a:t>
            </a:r>
          </a:p>
          <a:p>
            <a:pPr lvl="1"/>
            <a:r>
              <a:rPr lang="en-US" sz="1600" b="1" i="1" dirty="0" smtClean="0"/>
              <a:t>sampled streams</a:t>
            </a:r>
            <a:r>
              <a:rPr lang="en-US" sz="1600" dirty="0" smtClean="0"/>
              <a:t>  that provide a data structure to define, access and manipulate discretized signal values and their history in time.</a:t>
            </a:r>
          </a:p>
          <a:p>
            <a:pPr lvl="1"/>
            <a:r>
              <a:rPr lang="en-US" sz="1600" b="1" i="1" dirty="0" smtClean="0"/>
              <a:t>hybrid automatons</a:t>
            </a:r>
            <a:r>
              <a:rPr lang="en-US" sz="1600" dirty="0" smtClean="0"/>
              <a:t>, that provides a control flow structure to enable and control the simultaneous stimulation and evaluation of stream ports.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968E9D-0B15-4897-9450-F5A38FEFDE80}" type="slidenum">
              <a:rPr lang="de-DE"/>
              <a:pPr/>
              <a:t>4</a:t>
            </a:fld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1403648" y="4653136"/>
            <a:ext cx="6376792" cy="1800200"/>
            <a:chOff x="500034" y="2757478"/>
            <a:chExt cx="8072494" cy="3786214"/>
          </a:xfrm>
        </p:grpSpPr>
        <p:sp>
          <p:nvSpPr>
            <p:cNvPr id="6" name="Ellipse 5"/>
            <p:cNvSpPr/>
            <p:nvPr/>
          </p:nvSpPr>
          <p:spPr>
            <a:xfrm>
              <a:off x="500034" y="4114800"/>
              <a:ext cx="8072494" cy="2428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TTCN-3 Core Standard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1714480" y="2757478"/>
              <a:ext cx="3071834" cy="21431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4286248" y="2828916"/>
              <a:ext cx="3071834" cy="21431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714480" y="2757478"/>
              <a:ext cx="3071834" cy="2143140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ysClr val="windowText" lastClr="000000"/>
                  </a:solidFill>
                </a:rPr>
                <a:t>RT-TTCN-3 </a:t>
              </a:r>
              <a:r>
                <a:rPr lang="de-DE" dirty="0" err="1" smtClean="0">
                  <a:solidFill>
                    <a:sysClr val="windowText" lastClr="000000"/>
                  </a:solidFill>
                </a:rPr>
                <a:t>Concepts</a:t>
              </a:r>
              <a:endParaRPr lang="de-DE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286248" y="2828916"/>
              <a:ext cx="3071834" cy="2143140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>
                  <a:solidFill>
                    <a:sysClr val="windowText" lastClr="000000"/>
                  </a:solidFill>
                </a:rPr>
                <a:t>Continuous</a:t>
              </a:r>
              <a:r>
                <a:rPr lang="de-DE" dirty="0" smtClean="0">
                  <a:solidFill>
                    <a:sysClr val="windowText" lastClr="000000"/>
                  </a:solidFill>
                </a:rPr>
                <a:t> TTCN-3 </a:t>
              </a:r>
              <a:r>
                <a:rPr lang="de-DE" dirty="0" err="1" smtClean="0">
                  <a:solidFill>
                    <a:sysClr val="windowText" lastClr="000000"/>
                  </a:solidFill>
                </a:rPr>
                <a:t>Concepts</a:t>
              </a:r>
              <a:endParaRPr lang="de-DE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Example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Automatic Gear System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automatic gear system </a:t>
            </a:r>
            <a:b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/>
              <a:t>Typical Automotive Application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4213" y="1628775"/>
            <a:ext cx="8208962" cy="57608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352928" cy="321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automatic gear system </a:t>
            </a:r>
            <a:b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/>
              <a:t>Expected behavior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412776"/>
            <a:ext cx="603110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automatic gear system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/>
              <a:t>TTCN-3 embedded test 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435214" cy="226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automatic gear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test specification</a:t>
            </a:r>
            <a:endParaRPr lang="de-DE" dirty="0"/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>
          <a:xfrm>
            <a:off x="431800" y="1717675"/>
            <a:ext cx="8280400" cy="763588"/>
          </a:xfrm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67544" y="1744654"/>
            <a:ext cx="3816424" cy="456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>
              <a:defRPr/>
            </a:pP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limit velocity_gear_3_test() 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runs on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mtcType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{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float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s;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		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700" i="1" dirty="0">
                <a:latin typeface="Courier New" pitchFamily="49" charset="0"/>
                <a:cs typeface="Courier New" pitchFamily="49" charset="0"/>
              </a:rPr>
              <a:t>// accelerate </a:t>
            </a:r>
            <a:endParaRPr lang="de-DE" sz="700" i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Throttle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:= 15.00;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		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  until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{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Gear.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&gt;= 3.0]{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Throttle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:= 8.0; s:=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Speed.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}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}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			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700" i="1" dirty="0">
                <a:latin typeface="Courier New" pitchFamily="49" charset="0"/>
                <a:cs typeface="Courier New" pitchFamily="49" charset="0"/>
              </a:rPr>
              <a:t>// target velocity reached</a:t>
            </a:r>
            <a:endParaRPr lang="de-DE" sz="700" i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  label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constant_drive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 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  cont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Gear.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== 3.0)}	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until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{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now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&gt;= 400.0] {} 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final;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Speed.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&lt;= (s - 8.0)]{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Throttle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+1.0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;  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Brake.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Brake.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-1.0} 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hold;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Speed.value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&gt;= (s - 5.0)]{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Throttle.value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Throttle.value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-1.0; 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Brake.value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Brake.value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+1.0} </a:t>
            </a:r>
            <a:r>
              <a:rPr lang="en-US" sz="7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700" b="1" dirty="0">
                <a:latin typeface="Courier New" pitchFamily="49" charset="0"/>
                <a:cs typeface="Courier New" pitchFamily="49" charset="0"/>
              </a:rPr>
              <a:t> hold;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r>
              <a:rPr lang="en-US" sz="700" i="1" dirty="0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>
              <a:defRPr/>
            </a:pPr>
            <a:r>
              <a:rPr lang="en-US" sz="700" i="1" dirty="0" smtClean="0">
                <a:latin typeface="Courier New" pitchFamily="49" charset="0"/>
                <a:cs typeface="Courier New" pitchFamily="49" charset="0"/>
              </a:rPr>
              <a:t>    // regulate velocity</a:t>
            </a:r>
            <a:endParaRPr lang="de-DE" sz="7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   label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hold;</a:t>
            </a:r>
            <a:endParaRPr lang="de-DE" sz="7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cont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700" dirty="0" err="1" smtClean="0">
                <a:latin typeface="Courier New" pitchFamily="49" charset="0"/>
                <a:cs typeface="Courier New" pitchFamily="49" charset="0"/>
              </a:rPr>
              <a:t>Gear.</a:t>
            </a:r>
            <a:r>
              <a:rPr lang="en-US" sz="7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== 3.0);	}	</a:t>
            </a:r>
            <a:endParaRPr lang="de-DE" sz="7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until{[duration &gt;= 10.0 ]{} </a:t>
            </a:r>
            <a:r>
              <a:rPr lang="en-US" sz="700" b="1" dirty="0" err="1" smtClean="0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b="1" dirty="0" err="1" smtClean="0">
                <a:latin typeface="Courier New" pitchFamily="49" charset="0"/>
                <a:cs typeface="Courier New" pitchFamily="49" charset="0"/>
              </a:rPr>
              <a:t>constant_drive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;}	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de-DE" sz="7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de-DE" sz="7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700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700" i="1" dirty="0" smtClean="0">
                <a:latin typeface="Courier New" pitchFamily="49" charset="0"/>
                <a:cs typeface="Courier New" pitchFamily="49" charset="0"/>
              </a:rPr>
              <a:t>// end </a:t>
            </a:r>
            <a:r>
              <a:rPr lang="en-US" sz="700" i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endParaRPr lang="de-DE" sz="7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   label final;</a:t>
            </a:r>
            <a:endParaRPr lang="de-DE" sz="7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   cont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defRPr/>
            </a:pP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     assert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700" dirty="0" err="1" smtClean="0">
                <a:latin typeface="Courier New" pitchFamily="49" charset="0"/>
                <a:cs typeface="Courier New" pitchFamily="49" charset="0"/>
              </a:rPr>
              <a:t>Gear.</a:t>
            </a:r>
            <a:r>
              <a:rPr lang="en-US" sz="7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== 3.0);</a:t>
            </a:r>
          </a:p>
          <a:p>
            <a:pPr>
              <a:defRPr/>
            </a:pP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de-DE" sz="7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   until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de-DE" sz="7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 smtClean="0">
                <a:latin typeface="Courier New" pitchFamily="49" charset="0"/>
                <a:cs typeface="Courier New" pitchFamily="49" charset="0"/>
              </a:rPr>
              <a:t>      [duration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&gt;= 1.0 ]{}</a:t>
            </a:r>
            <a:endParaRPr lang="de-DE" sz="7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defRPr/>
            </a:pP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e-DE" sz="7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700" b="1" dirty="0">
                <a:latin typeface="Courier New" pitchFamily="49" charset="0"/>
                <a:cs typeface="Courier New" pitchFamily="49" charset="0"/>
              </a:rPr>
              <a:t>			</a:t>
            </a:r>
            <a:endParaRPr lang="de-DE" sz="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67544" y="1988840"/>
            <a:ext cx="8280920" cy="402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		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until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Gear.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&gt;= 3.0]{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Throttle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:= 8.0; s:=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Speed.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			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1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// target velocity reached</a:t>
            </a:r>
            <a:endParaRPr lang="de-DE" sz="1400" i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label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constant_drive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cont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Gear.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== 3.0)}	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1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until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now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&gt;= 400.0] {}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final;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1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Speed.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&lt;= (s - 8.0)]{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Throttle.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Throttle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+1.0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  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Brake.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Brake.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-1.0}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hold;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1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Speed.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&gt;= (s - 5.0)]{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Throttle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Throttle.value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-1.0; 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Brake.value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Brake.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1.0}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hold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DE" sz="1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			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egende mit Linie 1 7"/>
          <p:cNvSpPr/>
          <p:nvPr/>
        </p:nvSpPr>
        <p:spPr>
          <a:xfrm>
            <a:off x="6012160" y="2132856"/>
            <a:ext cx="2786082" cy="1296144"/>
          </a:xfrm>
          <a:prstGeom prst="borderCallout1">
            <a:avLst>
              <a:gd name="adj1" fmla="val 18750"/>
              <a:gd name="adj2" fmla="val -8333"/>
              <a:gd name="adj3" fmla="val 128309"/>
              <a:gd name="adj4" fmla="val -61076"/>
            </a:avLst>
          </a:prstGeom>
          <a:solidFill>
            <a:schemeClr val="bg1">
              <a:lumMod val="95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Definition of continuous behavior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9" name="Legende mit Linie 1 8"/>
          <p:cNvSpPr/>
          <p:nvPr/>
        </p:nvSpPr>
        <p:spPr>
          <a:xfrm>
            <a:off x="6034390" y="3645024"/>
            <a:ext cx="2786082" cy="1296144"/>
          </a:xfrm>
          <a:prstGeom prst="borderCallout1">
            <a:avLst>
              <a:gd name="adj1" fmla="val 18750"/>
              <a:gd name="adj2" fmla="val -8333"/>
              <a:gd name="adj3" fmla="val 68648"/>
              <a:gd name="adj4" fmla="val -63257"/>
            </a:avLst>
          </a:prstGeom>
          <a:solidFill>
            <a:schemeClr val="bg1">
              <a:lumMod val="95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Access to signals using stream ports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Legende mit Linie 1 9"/>
          <p:cNvSpPr/>
          <p:nvPr/>
        </p:nvSpPr>
        <p:spPr>
          <a:xfrm>
            <a:off x="6084168" y="5157192"/>
            <a:ext cx="2786082" cy="1296144"/>
          </a:xfrm>
          <a:prstGeom prst="borderCallout1">
            <a:avLst>
              <a:gd name="adj1" fmla="val 18750"/>
              <a:gd name="adj2" fmla="val -8333"/>
              <a:gd name="adj3" fmla="val -9382"/>
              <a:gd name="adj4" fmla="val -22480"/>
            </a:avLst>
          </a:prstGeom>
          <a:solidFill>
            <a:schemeClr val="bg1">
              <a:lumMod val="95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Definition of discrete jumps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Legende mit Linie 1 10"/>
          <p:cNvSpPr/>
          <p:nvPr/>
        </p:nvSpPr>
        <p:spPr>
          <a:xfrm>
            <a:off x="395536" y="1412776"/>
            <a:ext cx="2786082" cy="1296144"/>
          </a:xfrm>
          <a:prstGeom prst="borderCallout1">
            <a:avLst>
              <a:gd name="adj1" fmla="val 106935"/>
              <a:gd name="adj2" fmla="val 22664"/>
              <a:gd name="adj3" fmla="val 204221"/>
              <a:gd name="adj4" fmla="val 25383"/>
            </a:avLst>
          </a:prstGeom>
          <a:solidFill>
            <a:schemeClr val="bg1">
              <a:lumMod val="95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Direct access to time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EA">
  <a:themeElements>
    <a:clrScheme name="TEMEA_Praesentationsvorl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EC2D7"/>
      </a:accent1>
      <a:accent2>
        <a:srgbClr val="336699"/>
      </a:accent2>
      <a:accent3>
        <a:srgbClr val="FFFFFF"/>
      </a:accent3>
      <a:accent4>
        <a:srgbClr val="000000"/>
      </a:accent4>
      <a:accent5>
        <a:srgbClr val="D3DDE8"/>
      </a:accent5>
      <a:accent6>
        <a:srgbClr val="2D5C8A"/>
      </a:accent6>
      <a:hlink>
        <a:srgbClr val="3C9F25"/>
      </a:hlink>
      <a:folHlink>
        <a:srgbClr val="71D959"/>
      </a:folHlink>
    </a:clrScheme>
    <a:fontScheme name="TEMEA_Praesentationsvorlag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EA_Praesentations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EA_Praesentations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EA_Praesentations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EA_Praesentations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EA_Praesentations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EA_Praesentations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EA_Praesentations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EA_Praesentations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EA_Praesentations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EA_Praesentations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EA_Praesentations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EA_Praesentations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EA_Praesentations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C2D7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D3DDE8"/>
        </a:accent5>
        <a:accent6>
          <a:srgbClr val="2D5C8A"/>
        </a:accent6>
        <a:hlink>
          <a:srgbClr val="3C9F25"/>
        </a:hlink>
        <a:folHlink>
          <a:srgbClr val="71D9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TEMEA</Template>
  <TotalTime>0</TotalTime>
  <Words>1429</Words>
  <Application>Microsoft Office PowerPoint</Application>
  <PresentationFormat>On-screen Show (4:3)</PresentationFormat>
  <Paragraphs>351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TEMEA</vt:lpstr>
      <vt:lpstr>TTCN-3 embedded</vt:lpstr>
      <vt:lpstr>Embedded Systems  Become communicating systems</vt:lpstr>
      <vt:lpstr>Motivation Why TTCN-3 embedded</vt:lpstr>
      <vt:lpstr>Results of TEMEA TTCN-3 embedded </vt:lpstr>
      <vt:lpstr>Guiding Example</vt:lpstr>
      <vt:lpstr>Example: automatic gear system  Typical Automotive Application</vt:lpstr>
      <vt:lpstr>Example: automatic gear system  Expected behavior</vt:lpstr>
      <vt:lpstr>Example: automatic gear system  TTCN-3 embedded test system</vt:lpstr>
      <vt:lpstr>Example: automatic gear system  The test specification</vt:lpstr>
      <vt:lpstr>Overview On TTCN-3 embedded</vt:lpstr>
      <vt:lpstr>TTCN-3 embedded  RT Extensions</vt:lpstr>
      <vt:lpstr>TTCN-3 embedded  Streams</vt:lpstr>
      <vt:lpstr>TTCN-3 embedded  Stream navigation</vt:lpstr>
      <vt:lpstr>TTCN-3 embedded  Hybrid behavior specification</vt:lpstr>
      <vt:lpstr>TTCN-3 embedded  Parametrizable modes</vt:lpstr>
      <vt:lpstr>TTCN-3 embedded  Advanced parameterization</vt:lpstr>
      <vt:lpstr>TTCN-3 embedded  Predefined functions</vt:lpstr>
      <vt:lpstr>TTCN-3 embedded  Signal generation</vt:lpstr>
      <vt:lpstr>TTCN-3 embedded  Signal comparison</vt:lpstr>
      <vt:lpstr>TTCN-3 embedded  Assessment and offline analysis</vt:lpstr>
      <vt:lpstr>TTCN-3 embedded  Assessment and offline analysis</vt:lpstr>
      <vt:lpstr>Integration with Matlab/Simulink</vt:lpstr>
      <vt:lpstr>Integration with CANOE</vt:lpstr>
      <vt:lpstr>TTCN-3 embedded  Summary and outlook</vt:lpstr>
      <vt:lpstr>Contact and information </vt:lpstr>
    </vt:vector>
  </TitlesOfParts>
  <Company>Fraunhofer Institut FOKUS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TTCN-3 Real Time Concepts</dc:title>
  <dc:creator>Jürgen Großmann</dc:creator>
  <cp:lastModifiedBy>Juergen Grossman</cp:lastModifiedBy>
  <cp:revision>408</cp:revision>
  <dcterms:created xsi:type="dcterms:W3CDTF">2008-11-21T08:16:34Z</dcterms:created>
  <dcterms:modified xsi:type="dcterms:W3CDTF">2011-05-09T14:05:12Z</dcterms:modified>
</cp:coreProperties>
</file>